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60" r:id="rId3"/>
    <p:sldId id="261" r:id="rId4"/>
    <p:sldId id="263" r:id="rId5"/>
    <p:sldId id="264" r:id="rId6"/>
    <p:sldId id="262" r:id="rId7"/>
    <p:sldId id="265" r:id="rId8"/>
    <p:sldId id="266" r:id="rId9"/>
    <p:sldId id="267" r:id="rId10"/>
    <p:sldId id="268" r:id="rId11"/>
    <p:sldId id="302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7" r:id="rId22"/>
    <p:sldId id="279" r:id="rId23"/>
    <p:sldId id="280" r:id="rId24"/>
    <p:sldId id="312" r:id="rId25"/>
    <p:sldId id="281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259" r:id="rId35"/>
    <p:sldId id="321" r:id="rId36"/>
    <p:sldId id="322" r:id="rId37"/>
    <p:sldId id="323" r:id="rId38"/>
    <p:sldId id="324" r:id="rId39"/>
    <p:sldId id="325" r:id="rId40"/>
    <p:sldId id="327" r:id="rId41"/>
    <p:sldId id="326" r:id="rId42"/>
    <p:sldId id="328" r:id="rId43"/>
    <p:sldId id="257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282" r:id="rId55"/>
    <p:sldId id="283" r:id="rId56"/>
    <p:sldId id="284" r:id="rId57"/>
    <p:sldId id="287" r:id="rId58"/>
    <p:sldId id="285" r:id="rId59"/>
    <p:sldId id="341" r:id="rId60"/>
    <p:sldId id="286" r:id="rId61"/>
    <p:sldId id="288" r:id="rId62"/>
    <p:sldId id="289" r:id="rId63"/>
    <p:sldId id="290" r:id="rId64"/>
    <p:sldId id="291" r:id="rId65"/>
    <p:sldId id="292" r:id="rId66"/>
    <p:sldId id="293" r:id="rId67"/>
    <p:sldId id="258" r:id="rId68"/>
    <p:sldId id="294" r:id="rId69"/>
    <p:sldId id="340" r:id="rId70"/>
    <p:sldId id="295" r:id="rId71"/>
    <p:sldId id="296" r:id="rId72"/>
    <p:sldId id="297" r:id="rId73"/>
    <p:sldId id="298" r:id="rId74"/>
    <p:sldId id="299" r:id="rId75"/>
    <p:sldId id="300" r:id="rId76"/>
    <p:sldId id="301" r:id="rId77"/>
    <p:sldId id="303" r:id="rId78"/>
    <p:sldId id="339" r:id="rId79"/>
    <p:sldId id="304" r:id="rId80"/>
    <p:sldId id="305" r:id="rId81"/>
    <p:sldId id="306" r:id="rId82"/>
    <p:sldId id="307" r:id="rId83"/>
    <p:sldId id="308" r:id="rId84"/>
    <p:sldId id="309" r:id="rId85"/>
    <p:sldId id="310" r:id="rId86"/>
    <p:sldId id="311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00" autoAdjust="0"/>
  </p:normalViewPr>
  <p:slideViewPr>
    <p:cSldViewPr>
      <p:cViewPr varScale="1">
        <p:scale>
          <a:sx n="82" d="100"/>
          <a:sy n="82" d="100"/>
        </p:scale>
        <p:origin x="-13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1B96C-452B-4929-A9E9-098F2BDD8103}" type="datetimeFigureOut">
              <a:rPr lang="en-US" smtClean="0"/>
              <a:pPr/>
              <a:t>9/25/2010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CC90-FEF0-45F8-9EB3-9F494F70C4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CCC90-FEF0-45F8-9EB3-9F494F70C41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40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00800"/>
            <a:ext cx="1066800" cy="365125"/>
          </a:xfrm>
        </p:spPr>
        <p:txBody>
          <a:bodyPr/>
          <a:lstStyle/>
          <a:p>
            <a:r>
              <a:rPr lang="en-US" dirty="0" smtClean="0"/>
              <a:t>Page </a:t>
            </a:r>
            <a:fld id="{B6F15528-21DE-4FAA-801E-634DDDAF4B2B}" type="slidenum">
              <a:rPr lang="en-US" smtClean="0"/>
              <a:pPr/>
              <a:t>‹#›</a:t>
            </a:fld>
            <a:r>
              <a:rPr lang="en-US" dirty="0" smtClean="0"/>
              <a:t> of 85</a:t>
            </a:r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Skaters_Waltz.mp3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Fly%20Me%20to%20the%20Moon.mp3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missle.mp3" TargetMode="Externa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american_patrol_11s.mp3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Anchors%20Aweigh.mp3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cartoon020_crazy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Boogie%20Woogi.mp3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whistlewolf.mp3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Bad%20Moon%20Rising.mp3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Hes%20a%20Rebel.mp3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vehicle121_moorcycle.mp3" TargetMode="Externa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Call%20The%20Police.mp3" TargetMode="Externa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Thank%20For%20The%20Memory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Call%20The%20Police.mp3" TargetMode="Externa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I%20Hear%20Bells%20(Wedding%20Bells).mp3" TargetMode="Externa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Old%20Fashioned%20Wedding.mp3" TargetMode="Externa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come%20fly%20with%20me.mp3" TargetMode="External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Fly%20Me%20to%20the%20Moon.mp3" TargetMode="External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baby-babble-1.mp3" TargetMode="Externa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My%20Dad.mp3" TargetMode="Externa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Daddy's%20Little%20Girl.mp3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antique-car-honk-1.mp3" TargetMode="Externa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vehicle121_moorcycle.mp3" TargetMode="Externa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mortocycle1.mp3" TargetMode="Externa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webs\lilesnet\kuhn\ambers_wedding\white-cholo-dancer.wm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Love%20Will%20Keep%20Us%20Together.mp3" TargetMode="Externa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Anniversary%20Song.mp3" TargetMode="Externa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As%20Time%20Goes%20By.mp3" TargetMode="Externa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Besame_Mucho_775s.mp3" TargetMode="External"/><Relationship Id="rId4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You%20Must%20Have%20Been%20a%20Beautiful%20Baby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Dancing%20Queen.mp3" TargetMode="Externa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1-01%20Come%20Dance%20With%20Me.mp3" TargetMode="External"/><Relationship Id="rId4" Type="http://schemas.openxmlformats.org/officeDocument/2006/relationships/image" Target="../media/image21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animals036_horse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A%20Lovely%20Way%20To%20Spend%20An%20Evening.mp3" TargetMode="Externa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people-cheering.mp3" TargetMode="Externa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whistlewolf.mp3" TargetMode="Externa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1-08%20The%20Best%20Things%20In%20Life%20Are%20Free.mp3" TargetMode="Externa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background005_crickets.mp3" TargetMode="External"/><Relationship Id="rId4" Type="http://schemas.openxmlformats.org/officeDocument/2006/relationships/image" Target="../media/image23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ebs\lilesnet\kuhn\Del85\Thank%20For%20The%20Memory.mp3" TargetMode="External"/><Relationship Id="rId4" Type="http://schemas.openxmlformats.org/officeDocument/2006/relationships/image" Target="../media/image2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609600"/>
          </a:xfrm>
          <a:noFill/>
        </p:spPr>
        <p:txBody>
          <a:bodyPr>
            <a:normAutofit lnSpcReduction="10000"/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85 Wonderful Years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0" y="1447800"/>
            <a:ext cx="6607243" cy="1107996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nard MT Condensed" pitchFamily="18" charset="0"/>
              </a:rPr>
              <a:t>Happy Birthday Del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nard MT Condensed" pitchFamily="18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Liked School And The Movies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b="5144"/>
          <a:stretch>
            <a:fillRect/>
          </a:stretch>
        </p:blipFill>
        <p:spPr bwMode="auto">
          <a:xfrm>
            <a:off x="3733800" y="990600"/>
            <a:ext cx="5233987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7304">
            <a:off x="595509" y="1068681"/>
            <a:ext cx="4368114" cy="3213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876800"/>
            <a:ext cx="2028825" cy="1748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 l="54400" t="21314" r="16800" b="47425"/>
          <a:stretch>
            <a:fillRect/>
          </a:stretch>
        </p:blipFill>
        <p:spPr bwMode="auto">
          <a:xfrm>
            <a:off x="3657600" y="4876800"/>
            <a:ext cx="20574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Oval Callout 8"/>
          <p:cNvSpPr/>
          <p:nvPr/>
        </p:nvSpPr>
        <p:spPr>
          <a:xfrm>
            <a:off x="1447800" y="3200400"/>
            <a:ext cx="3276600" cy="1524000"/>
          </a:xfrm>
          <a:prstGeom prst="wedgeEllipseCallout">
            <a:avLst>
              <a:gd name="adj1" fmla="val 43233"/>
              <a:gd name="adj2" fmla="val 906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Move over Douglas… A real star is here now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274541">
            <a:off x="6221972" y="3472792"/>
            <a:ext cx="20955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ight Arrow 9"/>
          <p:cNvSpPr/>
          <p:nvPr/>
        </p:nvSpPr>
        <p:spPr>
          <a:xfrm rot="1677082">
            <a:off x="5741746" y="1487558"/>
            <a:ext cx="9906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Makes It To High School In 1938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4419600" cy="52681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7" name="Group 6"/>
          <p:cNvGrpSpPr/>
          <p:nvPr/>
        </p:nvGrpSpPr>
        <p:grpSpPr>
          <a:xfrm>
            <a:off x="5562600" y="1066800"/>
            <a:ext cx="3368294" cy="4259997"/>
            <a:chOff x="5562600" y="1066800"/>
            <a:chExt cx="3368294" cy="4259997"/>
          </a:xfrm>
        </p:grpSpPr>
        <p:pic>
          <p:nvPicPr>
            <p:cNvPr id="4403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1200" y="1066800"/>
              <a:ext cx="2541587" cy="336264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5562600" y="4495800"/>
              <a:ext cx="33682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You mean I can hold a girl</a:t>
              </a:r>
              <a:br>
                <a:rPr lang="en-US" sz="2400" dirty="0" smtClean="0"/>
              </a:br>
              <a:r>
                <a:rPr lang="en-US" sz="2400" dirty="0" smtClean="0"/>
                <a:t>if I learn to roller skate?</a:t>
              </a:r>
              <a:endParaRPr lang="en-US" sz="24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5715000" y="5410200"/>
            <a:ext cx="289284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All Skate!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Skaters_Waltz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801100" y="63087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Discovers Girls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5350180" cy="412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76400"/>
            <a:ext cx="3546390" cy="4723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Callout 5"/>
          <p:cNvSpPr/>
          <p:nvPr/>
        </p:nvSpPr>
        <p:spPr>
          <a:xfrm>
            <a:off x="5867400" y="533400"/>
            <a:ext cx="3048000" cy="838200"/>
          </a:xfrm>
          <a:prstGeom prst="wedgeEllipseCallout">
            <a:avLst>
              <a:gd name="adj1" fmla="val 2687"/>
              <a:gd name="adj2" fmla="val 101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I’m so cheap I still wear mine</a:t>
            </a:r>
            <a:endParaRPr lang="en-US" sz="2400" dirty="0"/>
          </a:p>
        </p:txBody>
      </p:sp>
      <p:sp>
        <p:nvSpPr>
          <p:cNvPr id="8" name="Oval Callout 7"/>
          <p:cNvSpPr/>
          <p:nvPr/>
        </p:nvSpPr>
        <p:spPr>
          <a:xfrm>
            <a:off x="533400" y="152400"/>
            <a:ext cx="1828800" cy="762000"/>
          </a:xfrm>
          <a:prstGeom prst="wedgeEllipseCallout">
            <a:avLst>
              <a:gd name="adj1" fmla="val 25834"/>
              <a:gd name="adj2" fmla="val 135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Naughty boy!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Cowboys &amp; Flying Adventures </a:t>
            </a:r>
            <a:br>
              <a:rPr lang="en-US" dirty="0" smtClean="0"/>
            </a:br>
            <a:r>
              <a:rPr lang="en-US" dirty="0" smtClean="0"/>
              <a:t>Courtesy Of The Radio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438400"/>
            <a:ext cx="3757808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143001"/>
            <a:ext cx="4502886" cy="3505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3400" y="46482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“My father hated </a:t>
            </a:r>
            <a:r>
              <a:rPr lang="en-US" b="1" dirty="0" smtClean="0"/>
              <a:t>radio</a:t>
            </a:r>
            <a:r>
              <a:rPr lang="en-US" dirty="0" smtClean="0"/>
              <a:t> and could not wait for television to be invented so he could hate that too.” – Ed Sullivan</a:t>
            </a:r>
            <a:endParaRPr lang="en-US" dirty="0"/>
          </a:p>
        </p:txBody>
      </p:sp>
      <p:sp>
        <p:nvSpPr>
          <p:cNvPr id="7" name="Cloud Callout 6"/>
          <p:cNvSpPr/>
          <p:nvPr/>
        </p:nvSpPr>
        <p:spPr>
          <a:xfrm>
            <a:off x="5410200" y="838200"/>
            <a:ext cx="3429000" cy="1828800"/>
          </a:xfrm>
          <a:prstGeom prst="cloudCallout">
            <a:avLst>
              <a:gd name="adj1" fmla="val -56908"/>
              <a:gd name="adj2" fmla="val 1063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Up </a:t>
            </a:r>
            <a:r>
              <a:rPr lang="en-US" sz="2400" dirty="0" err="1" smtClean="0"/>
              <a:t>Up</a:t>
            </a:r>
            <a:r>
              <a:rPr lang="en-US" sz="2400" dirty="0" smtClean="0"/>
              <a:t> and away!</a:t>
            </a:r>
            <a:br>
              <a:rPr lang="en-US" sz="2400" dirty="0" smtClean="0"/>
            </a:br>
            <a:r>
              <a:rPr lang="en-US" sz="2400" dirty="0" smtClean="0"/>
              <a:t>One day I will fly!</a:t>
            </a:r>
            <a:endParaRPr lang="en-US" sz="2400" dirty="0"/>
          </a:p>
        </p:txBody>
      </p:sp>
      <p:pic>
        <p:nvPicPr>
          <p:cNvPr id="8" name="Fly Me to the Moo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10600" y="6324600"/>
            <a:ext cx="3048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5638800"/>
            <a:ext cx="6620851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1938 - Walt Disney's Snow White and the Seven Dwarfs,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 the first cell-animated feature in motion picture history, 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is released in the United States.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712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Depression Was Difficult But Del Did What Del Does… He Moved 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33400" y="1295400"/>
            <a:ext cx="2711194" cy="4195465"/>
            <a:chOff x="609600" y="1219200"/>
            <a:chExt cx="2711194" cy="4195465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9753"/>
            <a:stretch>
              <a:fillRect/>
            </a:stretch>
          </p:blipFill>
          <p:spPr bwMode="auto">
            <a:xfrm>
              <a:off x="609600" y="1219200"/>
              <a:ext cx="2653282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985988" y="4953000"/>
              <a:ext cx="2334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Hard times for all</a:t>
              </a:r>
              <a:endParaRPr lang="en-US" sz="2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57800" y="1219200"/>
            <a:ext cx="3669910" cy="3378049"/>
            <a:chOff x="4038600" y="1219200"/>
            <a:chExt cx="3669910" cy="3378049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38600" y="1219200"/>
              <a:ext cx="3669910" cy="2819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4953000" y="4135584"/>
              <a:ext cx="26965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Del kept them flying</a:t>
              </a:r>
              <a:endParaRPr lang="en-US" sz="2400" dirty="0"/>
            </a:p>
          </p:txBody>
        </p:sp>
      </p:grp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33224">
            <a:off x="3134488" y="2706608"/>
            <a:ext cx="2971800" cy="3870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1938 - Prices Where High; Del Got A Job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2590800" cy="4207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3505200" y="1295400"/>
            <a:ext cx="5340830" cy="4183797"/>
            <a:chOff x="3352800" y="1219200"/>
            <a:chExt cx="5340830" cy="4183797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1219200"/>
              <a:ext cx="4929187" cy="331116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4343400" y="4572000"/>
              <a:ext cx="43502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Del was paid five cents a game…. </a:t>
              </a:r>
              <a:br>
                <a:rPr lang="en-US" sz="2400" dirty="0" smtClean="0"/>
              </a:br>
              <a:r>
                <a:rPr lang="en-US" sz="2400" dirty="0" smtClean="0"/>
                <a:t>To retrieve and set up the pins</a:t>
              </a:r>
              <a:endParaRPr lang="en-US" sz="24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05000" y="5867400"/>
            <a:ext cx="6248400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January 8 1940  – WWII – Food rationing begins in Great Britain. The war clouds are gathering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400800" y="914400"/>
            <a:ext cx="1524000" cy="685800"/>
          </a:xfrm>
          <a:prstGeom prst="wedgeEllipseCallout">
            <a:avLst>
              <a:gd name="adj1" fmla="val -29947"/>
              <a:gd name="adj2" fmla="val 194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Ouch!</a:t>
            </a:r>
            <a:endParaRPr lang="en-US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1941 - The World Changed For </a:t>
            </a:r>
            <a:r>
              <a:rPr lang="en-US" dirty="0" err="1" smtClean="0"/>
              <a:t>Eveyone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" y="1066800"/>
            <a:ext cx="7620000" cy="51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missl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1941 - Del Is Seventeen When. . .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0139" y="1408113"/>
            <a:ext cx="321004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066800"/>
            <a:ext cx="1866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048000"/>
            <a:ext cx="32194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2971800"/>
            <a:ext cx="18859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2971800"/>
            <a:ext cx="24098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762000"/>
            <a:ext cx="20097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5715000"/>
            <a:ext cx="7567136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December 7, (December 8, Japan standard time) – The Japanese Navy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launches a surprise attack on the United States fleet at Pearl Harbor,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thus drawing the United States into World War II.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american_patrol_11s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4582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4064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1943 - The Enemy And The Ladies </a:t>
            </a:r>
            <a:br>
              <a:rPr lang="en-US" dirty="0" smtClean="0"/>
            </a:br>
            <a:r>
              <a:rPr lang="en-US" dirty="0" smtClean="0"/>
              <a:t>Didn’t Have A Chance!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95400"/>
            <a:ext cx="3657600" cy="45072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533400" y="1524000"/>
            <a:ext cx="2395532" cy="5276125"/>
            <a:chOff x="533400" y="1524000"/>
            <a:chExt cx="2395532" cy="5276125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1524000"/>
              <a:ext cx="2395532" cy="47371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533400" y="6338460"/>
              <a:ext cx="2374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Seaman Del Kuhn</a:t>
              </a:r>
              <a:endParaRPr lang="en-US" sz="2400" dirty="0"/>
            </a:p>
          </p:txBody>
        </p:sp>
      </p:grp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81014">
            <a:off x="2819400" y="2133600"/>
            <a:ext cx="2413567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Anchors Aweig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458200" y="6096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Del Served In The Pacific Theater</a:t>
            </a:r>
            <a:br>
              <a:rPr lang="en-US" dirty="0" smtClean="0"/>
            </a:br>
            <a:r>
              <a:rPr lang="en-US" dirty="0" smtClean="0"/>
              <a:t> 1943-1946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39687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389890"/>
            <a:ext cx="4015153" cy="501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057400"/>
            <a:ext cx="2590800" cy="20150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You Are About To See…</a:t>
            </a:r>
            <a:br>
              <a:rPr lang="en-US" dirty="0" smtClean="0"/>
            </a:br>
            <a:r>
              <a:rPr lang="en-US" dirty="0" smtClean="0"/>
              <a:t>The Story Of Del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992606">
            <a:off x="932820" y="2850825"/>
            <a:ext cx="2359177" cy="3019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28726">
            <a:off x="4916907" y="3092826"/>
            <a:ext cx="3228075" cy="2412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914400" y="6172200"/>
            <a:ext cx="74606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names have been changed to protect the innocent</a:t>
            </a:r>
            <a:endParaRPr lang="en-US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cartoon020_craz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4400" y="6248400"/>
            <a:ext cx="304800" cy="30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71600" y="1524000"/>
            <a:ext cx="6177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Subtitled: Zero to 85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War Is Almost Over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1295400"/>
            <a:ext cx="3387725" cy="3509665"/>
            <a:chOff x="457200" y="1295400"/>
            <a:chExt cx="3387725" cy="3509665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295400"/>
              <a:ext cx="3387725" cy="3022819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1752600" y="4343400"/>
              <a:ext cx="12702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Iwo Jima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48201" y="1143000"/>
            <a:ext cx="3505200" cy="4805065"/>
            <a:chOff x="4648201" y="1143000"/>
            <a:chExt cx="3505200" cy="4805065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964" b="3383"/>
            <a:stretch>
              <a:fillRect/>
            </a:stretch>
          </p:blipFill>
          <p:spPr bwMode="auto">
            <a:xfrm>
              <a:off x="4648201" y="1143000"/>
              <a:ext cx="3505200" cy="419539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638800" y="5486400"/>
              <a:ext cx="18925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It’s over now!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" y="5181600"/>
            <a:ext cx="3581400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On August 6, 1945 the Americans dropped an atomic bomb on Hiroshima.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5800" y="5943600"/>
            <a:ext cx="42075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 is coming home!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War Is Over In The Pacific</a:t>
            </a:r>
            <a:br>
              <a:rPr lang="en-US" dirty="0" smtClean="0"/>
            </a:br>
            <a:r>
              <a:rPr lang="en-US" dirty="0" smtClean="0"/>
              <a:t> Time To Play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24955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752600"/>
            <a:ext cx="3529012" cy="432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914400"/>
            <a:ext cx="1569861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419600"/>
            <a:ext cx="1868487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3505200"/>
            <a:ext cx="2857500" cy="2200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Boogie Woog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106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It’s Over </a:t>
            </a:r>
            <a:r>
              <a:rPr lang="en-US" dirty="0" err="1" smtClean="0"/>
              <a:t>Over</a:t>
            </a:r>
            <a:r>
              <a:rPr lang="en-US" dirty="0" smtClean="0"/>
              <a:t> There!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95400"/>
            <a:ext cx="2781300" cy="370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914400"/>
            <a:ext cx="4852987" cy="27071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048000"/>
            <a:ext cx="2157356" cy="3609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loud Callout 7"/>
          <p:cNvSpPr/>
          <p:nvPr/>
        </p:nvSpPr>
        <p:spPr>
          <a:xfrm>
            <a:off x="4953000" y="1981200"/>
            <a:ext cx="2514600" cy="1676400"/>
          </a:xfrm>
          <a:prstGeom prst="cloudCallout">
            <a:avLst>
              <a:gd name="adj1" fmla="val -68149"/>
              <a:gd name="adj2" fmla="val 456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Yes, It was really me!</a:t>
            </a:r>
            <a:endParaRPr lang="en-US" sz="2800" dirty="0"/>
          </a:p>
        </p:txBody>
      </p:sp>
      <p:pic>
        <p:nvPicPr>
          <p:cNvPr id="9" name="whistlewol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86800" y="6172200"/>
            <a:ext cx="304800" cy="30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4191000"/>
            <a:ext cx="2438400" cy="1970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Is Home And It Is Time To Ride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14400"/>
            <a:ext cx="2971800" cy="21753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5" name="Group 14"/>
          <p:cNvGrpSpPr/>
          <p:nvPr/>
        </p:nvGrpSpPr>
        <p:grpSpPr>
          <a:xfrm rot="21020219">
            <a:off x="989398" y="3299818"/>
            <a:ext cx="4167187" cy="3061715"/>
            <a:chOff x="838200" y="3581400"/>
            <a:chExt cx="4167187" cy="3061715"/>
          </a:xfrm>
        </p:grpSpPr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" y="3581400"/>
              <a:ext cx="4167187" cy="25971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2083541" y="6181450"/>
              <a:ext cx="1810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To your bikes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57800" y="1219200"/>
            <a:ext cx="3580395" cy="5262265"/>
            <a:chOff x="5257800" y="914400"/>
            <a:chExt cx="3580395" cy="5262265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57800" y="914400"/>
              <a:ext cx="3580395" cy="47529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629400" y="5715000"/>
              <a:ext cx="11459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Mr. Bad</a:t>
              </a:r>
              <a:endParaRPr lang="en-US" sz="2400" dirty="0"/>
            </a:p>
          </p:txBody>
        </p:sp>
      </p:grpSp>
      <p:sp>
        <p:nvSpPr>
          <p:cNvPr id="10" name="Oval Callout 9"/>
          <p:cNvSpPr/>
          <p:nvPr/>
        </p:nvSpPr>
        <p:spPr>
          <a:xfrm>
            <a:off x="3886200" y="2514600"/>
            <a:ext cx="1905000" cy="1295400"/>
          </a:xfrm>
          <a:prstGeom prst="wedgeEllipseCallout">
            <a:avLst>
              <a:gd name="adj1" fmla="val -52277"/>
              <a:gd name="adj2" fmla="val 370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Out of my way!</a:t>
            </a:r>
            <a:endParaRPr lang="en-US" sz="2400" dirty="0"/>
          </a:p>
        </p:txBody>
      </p:sp>
      <p:sp>
        <p:nvSpPr>
          <p:cNvPr id="11" name="Oval Callout 10"/>
          <p:cNvSpPr/>
          <p:nvPr/>
        </p:nvSpPr>
        <p:spPr>
          <a:xfrm>
            <a:off x="6172200" y="762000"/>
            <a:ext cx="2514600" cy="914400"/>
          </a:xfrm>
          <a:prstGeom prst="wedgeEllipseCallout">
            <a:avLst>
              <a:gd name="adj1" fmla="val -2276"/>
              <a:gd name="adj2" fmla="val 853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Which way did they go!</a:t>
            </a:r>
            <a:endParaRPr lang="en-US" sz="2400" dirty="0"/>
          </a:p>
        </p:txBody>
      </p:sp>
      <p:pic>
        <p:nvPicPr>
          <p:cNvPr id="16" name="Bad Moon Ris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305800" y="6096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1948 - Del’s Gang Terrorizes A Small Town</a:t>
            </a:r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6904">
            <a:off x="681402" y="1063514"/>
            <a:ext cx="4041547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5837">
            <a:off x="4995776" y="2019250"/>
            <a:ext cx="3048000" cy="4145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6553200" y="838200"/>
            <a:ext cx="1600200" cy="1066800"/>
          </a:xfrm>
          <a:prstGeom prst="cloudCallout">
            <a:avLst>
              <a:gd name="adj1" fmla="val -51425"/>
              <a:gd name="adj2" fmla="val 1248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My bad!</a:t>
            </a:r>
            <a:endParaRPr lang="en-US" sz="2800" dirty="0"/>
          </a:p>
        </p:txBody>
      </p:sp>
      <p:sp>
        <p:nvSpPr>
          <p:cNvPr id="6" name="Right Arrow 5"/>
          <p:cNvSpPr/>
          <p:nvPr/>
        </p:nvSpPr>
        <p:spPr>
          <a:xfrm rot="6439694">
            <a:off x="1371600" y="2514600"/>
            <a:ext cx="1905000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es a Rebe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7630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Ride Those Bikes… Safely</a:t>
            </a:r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b="1822"/>
          <a:stretch>
            <a:fillRect/>
          </a:stretch>
        </p:blipFill>
        <p:spPr bwMode="auto">
          <a:xfrm>
            <a:off x="457200" y="1066800"/>
            <a:ext cx="3565039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 b="3408"/>
          <a:stretch>
            <a:fillRect/>
          </a:stretch>
        </p:blipFill>
        <p:spPr bwMode="auto">
          <a:xfrm>
            <a:off x="5181600" y="1219200"/>
            <a:ext cx="3632414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76440">
            <a:off x="3581400" y="1219200"/>
            <a:ext cx="2084387" cy="2681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369140" y="6061275"/>
            <a:ext cx="6771405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Most motorcycle problems are caused by the nut that 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connects the handlebars to the saddle.  ~Author Unknown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752600" y="685800"/>
            <a:ext cx="2819400" cy="990600"/>
          </a:xfrm>
          <a:prstGeom prst="cloudCallout">
            <a:avLst>
              <a:gd name="adj1" fmla="val -58370"/>
              <a:gd name="adj2" fmla="val 401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Dirt?</a:t>
            </a:r>
          </a:p>
          <a:p>
            <a:pPr algn="ctr"/>
            <a:r>
              <a:rPr lang="en-US" sz="2800" dirty="0" smtClean="0"/>
              <a:t>What dirt?</a:t>
            </a:r>
            <a:endParaRPr lang="en-US" sz="28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Slows Down To Get Married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90600" y="914400"/>
            <a:ext cx="3851420" cy="5490865"/>
            <a:chOff x="990600" y="914400"/>
            <a:chExt cx="3851420" cy="5490865"/>
          </a:xfrm>
        </p:grpSpPr>
        <p:pic>
          <p:nvPicPr>
            <p:cNvPr id="552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0600" y="914400"/>
              <a:ext cx="3851420" cy="49482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1447800" y="5943600"/>
              <a:ext cx="29919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Del &amp; Toni get married</a:t>
              </a:r>
              <a:endParaRPr lang="en-US" sz="2400" dirty="0"/>
            </a:p>
          </p:txBody>
        </p:sp>
      </p:grp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143000"/>
            <a:ext cx="2027576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19600" y="4267200"/>
            <a:ext cx="4221684" cy="163121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Chains do not hold a marriage together.   It is threads, hundreds of tiny threads which sew people together through the years.  ~Simone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Signoret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Then He Speeds Up Again!</a:t>
            </a:r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990600"/>
            <a:ext cx="4970854" cy="52801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Oval Callout 3"/>
          <p:cNvSpPr/>
          <p:nvPr/>
        </p:nvSpPr>
        <p:spPr>
          <a:xfrm>
            <a:off x="2667000" y="1371600"/>
            <a:ext cx="1524000" cy="1066800"/>
          </a:xfrm>
          <a:prstGeom prst="wedgeEllipseCallout">
            <a:avLst>
              <a:gd name="adj1" fmla="val 104016"/>
              <a:gd name="adj2" fmla="val 382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 love snow!</a:t>
            </a:r>
            <a:endParaRPr lang="en-US" sz="28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Earned “A Few First Place” Awards</a:t>
            </a:r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14400"/>
            <a:ext cx="7519987" cy="556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vehicle121_moorcycl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Wondered, How Can I Go Fast Legally?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838200"/>
            <a:ext cx="4724400" cy="3883741"/>
            <a:chOff x="457200" y="838200"/>
            <a:chExt cx="4724400" cy="3883741"/>
          </a:xfrm>
        </p:grpSpPr>
        <p:pic>
          <p:nvPicPr>
            <p:cNvPr id="583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04" t="6215" r="1404"/>
            <a:stretch>
              <a:fillRect/>
            </a:stretch>
          </p:blipFill>
          <p:spPr bwMode="auto">
            <a:xfrm>
              <a:off x="457200" y="838200"/>
              <a:ext cx="4724400" cy="34258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1524000" y="4260276"/>
              <a:ext cx="18255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Faster </a:t>
              </a:r>
              <a:r>
                <a:rPr lang="en-US" sz="2400" dirty="0" err="1" smtClean="0"/>
                <a:t>faster</a:t>
              </a:r>
              <a:r>
                <a:rPr lang="en-US" sz="2400" dirty="0" smtClean="0"/>
                <a:t>!</a:t>
              </a:r>
              <a:endParaRPr lang="en-US" sz="2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10200" y="838200"/>
            <a:ext cx="3556000" cy="3281065"/>
            <a:chOff x="5410200" y="1447800"/>
            <a:chExt cx="3556000" cy="3281065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10200" y="1447800"/>
              <a:ext cx="3556000" cy="27368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6629400" y="4267200"/>
              <a:ext cx="22659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Del gets an idea!</a:t>
              </a:r>
              <a:endParaRPr lang="en-US" sz="2400" dirty="0"/>
            </a:p>
          </p:txBody>
        </p:sp>
      </p:grp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657600"/>
            <a:ext cx="2310837" cy="28654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800600"/>
            <a:ext cx="2590800" cy="172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4419600"/>
            <a:ext cx="2329657" cy="200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Callout 12"/>
          <p:cNvSpPr/>
          <p:nvPr/>
        </p:nvSpPr>
        <p:spPr>
          <a:xfrm>
            <a:off x="228600" y="762000"/>
            <a:ext cx="1752600" cy="1371600"/>
          </a:xfrm>
          <a:prstGeom prst="wedgeEllipseCallout">
            <a:avLst>
              <a:gd name="adj1" fmla="val 57869"/>
              <a:gd name="adj2" fmla="val -70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Slow down Del!</a:t>
            </a:r>
            <a:endParaRPr lang="en-US" sz="2400" dirty="0"/>
          </a:p>
        </p:txBody>
      </p:sp>
      <p:sp>
        <p:nvSpPr>
          <p:cNvPr id="14" name="Oval Callout 13"/>
          <p:cNvSpPr/>
          <p:nvPr/>
        </p:nvSpPr>
        <p:spPr>
          <a:xfrm>
            <a:off x="4724400" y="2895600"/>
            <a:ext cx="1981200" cy="1219200"/>
          </a:xfrm>
          <a:prstGeom prst="wedgeEllipseCallout">
            <a:avLst>
              <a:gd name="adj1" fmla="val 57465"/>
              <a:gd name="adj2" fmla="val 1158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Del, report at once!</a:t>
            </a:r>
            <a:endParaRPr lang="en-US" sz="2400" dirty="0"/>
          </a:p>
        </p:txBody>
      </p:sp>
      <p:pic>
        <p:nvPicPr>
          <p:cNvPr id="15" name="Call The Polic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534400" y="6096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In The Beginning…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41428">
            <a:off x="320201" y="1140179"/>
            <a:ext cx="5143500" cy="3857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524000"/>
            <a:ext cx="2360613" cy="2360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77203" y="4419600"/>
            <a:ext cx="4972964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Most people think it was Adam and Eve</a:t>
            </a:r>
            <a:br>
              <a:rPr lang="en-US" sz="2000" b="1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It wasn’t… It was Del and Eve</a:t>
            </a:r>
            <a:endParaRPr lang="en-US" sz="2000" b="1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5264724"/>
            <a:ext cx="7620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85 Years Ago It Was   MCMXXIV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Thank For The Memo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582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Joined The CHP!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4800" y="914400"/>
            <a:ext cx="2789237" cy="2415981"/>
            <a:chOff x="381000" y="914400"/>
            <a:chExt cx="2789237" cy="2415981"/>
          </a:xfrm>
        </p:grpSpPr>
        <p:pic>
          <p:nvPicPr>
            <p:cNvPr id="593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914400"/>
              <a:ext cx="2789237" cy="208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660954" y="3022604"/>
              <a:ext cx="22829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Sign right here young man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19400" y="1219200"/>
            <a:ext cx="3456709" cy="5246132"/>
            <a:chOff x="4038600" y="914400"/>
            <a:chExt cx="3456709" cy="5246132"/>
          </a:xfrm>
        </p:grpSpPr>
        <p:pic>
          <p:nvPicPr>
            <p:cNvPr id="593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38600" y="914400"/>
              <a:ext cx="3456709" cy="47529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4419600" y="5791200"/>
              <a:ext cx="3018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Cadet Del reporting for duty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43600" y="838200"/>
            <a:ext cx="2914261" cy="4441686"/>
            <a:chOff x="5943600" y="838200"/>
            <a:chExt cx="2914261" cy="4441686"/>
          </a:xfrm>
        </p:grpSpPr>
        <p:pic>
          <p:nvPicPr>
            <p:cNvPr id="5939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838200"/>
              <a:ext cx="2914261" cy="37491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781800" y="4572000"/>
              <a:ext cx="15359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Officer Del </a:t>
              </a:r>
              <a:br>
                <a:rPr lang="en-US" sz="2000" dirty="0" smtClean="0">
                  <a:latin typeface="Arial" pitchFamily="34" charset="0"/>
                  <a:cs typeface="Arial" pitchFamily="34" charset="0"/>
                </a:rPr>
              </a:b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ready to go!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578" y="5029200"/>
            <a:ext cx="2683559" cy="1392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Oval Callout 14"/>
          <p:cNvSpPr/>
          <p:nvPr/>
        </p:nvSpPr>
        <p:spPr>
          <a:xfrm>
            <a:off x="1524000" y="762000"/>
            <a:ext cx="2590800" cy="1524000"/>
          </a:xfrm>
          <a:prstGeom prst="wedgeEllipseCallout">
            <a:avLst>
              <a:gd name="adj1" fmla="val 65850"/>
              <a:gd name="adj2" fmla="val 151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Ready willing and able!</a:t>
            </a:r>
            <a:endParaRPr lang="en-US" sz="28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1954 - Del Becomes A Daddy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28600" y="762000"/>
            <a:ext cx="1975363" cy="4195465"/>
            <a:chOff x="457200" y="838200"/>
            <a:chExt cx="1975363" cy="4195465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838200"/>
              <a:ext cx="1975363" cy="36099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915926" y="4572000"/>
              <a:ext cx="1402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Kurt 1954</a:t>
              </a:r>
              <a:endParaRPr lang="en-US" sz="2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762000"/>
            <a:ext cx="3352800" cy="4728865"/>
            <a:chOff x="2590800" y="1066800"/>
            <a:chExt cx="3352800" cy="4728865"/>
          </a:xfrm>
        </p:grpSpPr>
        <p:pic>
          <p:nvPicPr>
            <p:cNvPr id="604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90800" y="1066800"/>
              <a:ext cx="3352800" cy="421614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3735326" y="5334000"/>
              <a:ext cx="1402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Kurt 1959</a:t>
              </a:r>
              <a:endParaRPr lang="en-US" sz="2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29200" y="2819400"/>
            <a:ext cx="3952977" cy="3814465"/>
            <a:chOff x="5029200" y="2819400"/>
            <a:chExt cx="3952977" cy="3814465"/>
          </a:xfrm>
        </p:grpSpPr>
        <p:pic>
          <p:nvPicPr>
            <p:cNvPr id="6042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9200" y="2819400"/>
              <a:ext cx="3952977" cy="33297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5641327" y="6172200"/>
              <a:ext cx="27725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Del coaches baseball</a:t>
              </a:r>
              <a:endParaRPr lang="en-US" sz="2400" dirty="0"/>
            </a:p>
          </p:txBody>
        </p:sp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 He Can Go Fast</a:t>
            </a: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388436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Callout 5"/>
          <p:cNvSpPr/>
          <p:nvPr/>
        </p:nvSpPr>
        <p:spPr>
          <a:xfrm>
            <a:off x="304800" y="228600"/>
            <a:ext cx="2514600" cy="1447800"/>
          </a:xfrm>
          <a:prstGeom prst="wedgeEllipseCallout">
            <a:avLst>
              <a:gd name="adj1" fmla="val 26398"/>
              <a:gd name="adj2" fmla="val 685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Movie Star? Me? Sure!!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49921" y="2057400"/>
            <a:ext cx="3296095" cy="4207133"/>
            <a:chOff x="5149921" y="2057400"/>
            <a:chExt cx="3296095" cy="4207133"/>
          </a:xfrm>
        </p:grpSpPr>
        <p:pic>
          <p:nvPicPr>
            <p:cNvPr id="6144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800" y="2057400"/>
              <a:ext cx="2922996" cy="3719513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149921" y="5864423"/>
              <a:ext cx="3296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Calling all handsome devils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Goes To Hollywood!</a:t>
            </a:r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4860925" cy="3667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 l="4000" b="2238"/>
          <a:stretch>
            <a:fillRect/>
          </a:stretch>
        </p:blipFill>
        <p:spPr bwMode="auto">
          <a:xfrm>
            <a:off x="4724400" y="1524000"/>
            <a:ext cx="3348507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876800"/>
            <a:ext cx="1452563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4876800"/>
            <a:ext cx="15335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792162"/>
          </a:xfrm>
        </p:spPr>
        <p:txBody>
          <a:bodyPr/>
          <a:lstStyle/>
          <a:p>
            <a:r>
              <a:rPr lang="en-US" dirty="0" smtClean="0"/>
              <a:t>Del The Movie Star</a:t>
            </a:r>
            <a:endParaRPr lang="en-US" dirty="0"/>
          </a:p>
        </p:txBody>
      </p:sp>
      <p:pic>
        <p:nvPicPr>
          <p:cNvPr id="4" name="Content Placeholder 3" descr="del84_moviestar_2009_00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684850">
            <a:off x="871391" y="2661450"/>
            <a:ext cx="5105400" cy="3832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all The Polic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10600" y="6172200"/>
            <a:ext cx="304800" cy="304800"/>
          </a:xfrm>
          <a:prstGeom prst="rect">
            <a:avLst/>
          </a:prstGeom>
        </p:spPr>
      </p:pic>
      <p:pic>
        <p:nvPicPr>
          <p:cNvPr id="7" name="Picture 6" descr="del84_moviestar_2009_01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208678">
            <a:off x="5310825" y="1489801"/>
            <a:ext cx="3035251" cy="3502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val Callout 7"/>
          <p:cNvSpPr/>
          <p:nvPr/>
        </p:nvSpPr>
        <p:spPr>
          <a:xfrm>
            <a:off x="152400" y="762000"/>
            <a:ext cx="4953000" cy="1752600"/>
          </a:xfrm>
          <a:prstGeom prst="wedgeEllipseCallout">
            <a:avLst>
              <a:gd name="adj1" fmla="val 18154"/>
              <a:gd name="adj2" fmla="val 779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The name is Friday….</a:t>
            </a:r>
            <a:br>
              <a:rPr lang="en-US" sz="2000" dirty="0" smtClean="0"/>
            </a:br>
            <a:r>
              <a:rPr lang="en-US" sz="2000" dirty="0" smtClean="0"/>
              <a:t>No </a:t>
            </a:r>
            <a:r>
              <a:rPr lang="en-US" sz="2000" dirty="0" err="1" smtClean="0"/>
              <a:t>no</a:t>
            </a:r>
            <a:r>
              <a:rPr lang="en-US" sz="2000" dirty="0" smtClean="0"/>
              <a:t>… Tuesday… </a:t>
            </a:r>
            <a:br>
              <a:rPr lang="en-US" sz="2000" dirty="0" smtClean="0"/>
            </a:br>
            <a:r>
              <a:rPr lang="en-US" sz="2000" dirty="0" smtClean="0"/>
              <a:t>Ah,  yes!… Thursday!  That’s it,  My name is Thursday!</a:t>
            </a:r>
            <a:endParaRPr lang="en-US" sz="20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4167187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590800"/>
            <a:ext cx="3471863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962400"/>
            <a:ext cx="4167187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1" y="662096"/>
            <a:ext cx="2590800" cy="28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Devil Take Us Credits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57800"/>
            <a:ext cx="3981530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celebrity is one who is known to many persons he is glad he doesn't know.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1955-Mitzi Gaynor Loved The Movie</a:t>
            </a:r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6667500" cy="526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828800"/>
            <a:ext cx="2636155" cy="373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685800" y="685800"/>
            <a:ext cx="1676400" cy="762000"/>
          </a:xfrm>
          <a:prstGeom prst="cloudCallout">
            <a:avLst>
              <a:gd name="adj1" fmla="val 60159"/>
              <a:gd name="adj2" fmla="val 782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Ou</a:t>
            </a:r>
            <a:r>
              <a:rPr lang="en-US" sz="2400" dirty="0" smtClean="0"/>
              <a:t> La </a:t>
            </a:r>
            <a:r>
              <a:rPr lang="en-US" sz="2400" dirty="0" err="1" smtClean="0"/>
              <a:t>La</a:t>
            </a:r>
            <a:endParaRPr lang="en-US" sz="2400" dirty="0"/>
          </a:p>
        </p:txBody>
      </p:sp>
      <p:sp>
        <p:nvSpPr>
          <p:cNvPr id="6" name="Cloud Callout 5"/>
          <p:cNvSpPr/>
          <p:nvPr/>
        </p:nvSpPr>
        <p:spPr>
          <a:xfrm>
            <a:off x="5943600" y="685800"/>
            <a:ext cx="2819400" cy="1371600"/>
          </a:xfrm>
          <a:prstGeom prst="cloudCallout">
            <a:avLst>
              <a:gd name="adj1" fmla="val 18975"/>
              <a:gd name="adj2" fmla="val 825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He is such a handsome devil!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019800"/>
            <a:ext cx="8313686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January 22, 1955 – The Pentagon announces a plan to develop ICBMs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(intercontinental ballistic missiles) armed with nuclear weapons.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Tragedy Strikes As Toni Passes On</a:t>
            </a:r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3714750" cy="539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143000"/>
            <a:ext cx="2360613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00400"/>
            <a:ext cx="23606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84649" y="6278420"/>
            <a:ext cx="1734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Kurt and Del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415769" y="5105400"/>
            <a:ext cx="4527651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 human life is a story told by God.</a:t>
            </a:r>
            <a:br>
              <a:rPr lang="en-US" sz="2400" dirty="0" smtClean="0"/>
            </a:br>
            <a:r>
              <a:rPr lang="en-US" sz="2400" dirty="0" smtClean="0"/>
              <a:t>  ~Hans Christian Andersen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Kurt Grows Up</a:t>
            </a:r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7867650" cy="541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Callout 3"/>
          <p:cNvSpPr/>
          <p:nvPr/>
        </p:nvSpPr>
        <p:spPr>
          <a:xfrm>
            <a:off x="609600" y="457200"/>
            <a:ext cx="1905000" cy="1371600"/>
          </a:xfrm>
          <a:prstGeom prst="wedgeEllipseCallout">
            <a:avLst>
              <a:gd name="adj1" fmla="val 78214"/>
              <a:gd name="adj2" fmla="val 457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What’s for dinner?</a:t>
            </a:r>
            <a:endParaRPr lang="en-US" sz="2400" dirty="0"/>
          </a:p>
        </p:txBody>
      </p:sp>
      <p:sp>
        <p:nvSpPr>
          <p:cNvPr id="5" name="Oval Callout 4"/>
          <p:cNvSpPr/>
          <p:nvPr/>
        </p:nvSpPr>
        <p:spPr>
          <a:xfrm>
            <a:off x="6705600" y="304800"/>
            <a:ext cx="2286000" cy="1295400"/>
          </a:xfrm>
          <a:prstGeom prst="wedgeEllipseCallout">
            <a:avLst>
              <a:gd name="adj1" fmla="val -85422"/>
              <a:gd name="adj2" fmla="val 61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How about parakeet!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5344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Del’s Parents 50</a:t>
            </a:r>
            <a:r>
              <a:rPr lang="en-US" baseline="30000" dirty="0" smtClean="0"/>
              <a:t>th</a:t>
            </a:r>
            <a:r>
              <a:rPr lang="en-US" dirty="0" smtClean="0"/>
              <a:t> Anniversary Celebrated With Their Kids</a:t>
            </a:r>
            <a:endParaRPr 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33674">
            <a:off x="1131535" y="1315366"/>
            <a:ext cx="6667500" cy="4438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038600" y="5791200"/>
            <a:ext cx="4897046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Families are like fudge - mostly sweet </a:t>
            </a:r>
            <a:br>
              <a:rPr lang="en-US" sz="2400" dirty="0" smtClean="0"/>
            </a:br>
            <a:r>
              <a:rPr lang="en-US" sz="2400" dirty="0" smtClean="0"/>
              <a:t>with a few nuts.  ~Author Unknown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792162"/>
          </a:xfrm>
        </p:spPr>
        <p:txBody>
          <a:bodyPr/>
          <a:lstStyle/>
          <a:p>
            <a:r>
              <a:rPr lang="en-US" dirty="0" smtClean="0"/>
              <a:t>Del’s Family 1913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04995">
            <a:off x="861505" y="1818827"/>
            <a:ext cx="5452906" cy="39042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0" y="5562600"/>
            <a:ext cx="6553200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February 13, 1913 - The 16th Amendment to the United States Constitution is ratified,  authorizing the Federal government to  impose and collect income taxes.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943600" y="1905000"/>
            <a:ext cx="3048000" cy="1524000"/>
          </a:xfrm>
          <a:prstGeom prst="cloudCallout">
            <a:avLst>
              <a:gd name="adj1" fmla="val -77802"/>
              <a:gd name="adj2" fmla="val 718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How about another dog!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304800" y="381000"/>
            <a:ext cx="2209800" cy="1371600"/>
          </a:xfrm>
          <a:prstGeom prst="wedgeEllipseCallout">
            <a:avLst>
              <a:gd name="adj1" fmla="val 79210"/>
              <a:gd name="adj2" fmla="val 970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I’m Del’s  Grandpa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Vicky’s Siblings Meet The </a:t>
            </a:r>
            <a:r>
              <a:rPr lang="en-US" dirty="0" err="1" smtClean="0"/>
              <a:t>Sargeant</a:t>
            </a:r>
            <a:endParaRPr lang="en-US" dirty="0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838200"/>
            <a:ext cx="3556000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143000"/>
            <a:ext cx="5334000" cy="3234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480378" y="6248400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1978 Del retires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181600"/>
            <a:ext cx="5573449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family is one of nature's masterpieces. </a:t>
            </a:r>
            <a:br>
              <a:rPr lang="en-US" sz="2400" dirty="0" smtClean="0"/>
            </a:br>
            <a:r>
              <a:rPr lang="en-US" sz="2400" dirty="0" smtClean="0"/>
              <a:t> ~George Santayana, </a:t>
            </a:r>
            <a:r>
              <a:rPr lang="en-US" sz="2400" i="1" dirty="0" smtClean="0"/>
              <a:t>The Life of Reason</a:t>
            </a:r>
            <a:endParaRPr lang="en-US" sz="2400" dirty="0"/>
          </a:p>
        </p:txBody>
      </p:sp>
      <p:pic>
        <p:nvPicPr>
          <p:cNvPr id="8" name="I Hear Bells (Wedding Bell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4400" y="6324600"/>
            <a:ext cx="3048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4419600"/>
            <a:ext cx="1394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Our gang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1752600" y="685800"/>
            <a:ext cx="2819400" cy="914400"/>
          </a:xfrm>
          <a:prstGeom prst="wedgeEllipseCallout">
            <a:avLst>
              <a:gd name="adj1" fmla="val -1127"/>
              <a:gd name="adj2" fmla="val 1650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Vicky, he is a policeman!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1978 - Del Finds Vicky; Vicky Finds Del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657600" y="1676400"/>
            <a:ext cx="4953000" cy="4179332"/>
            <a:chOff x="3429000" y="1828800"/>
            <a:chExt cx="5529262" cy="4560332"/>
          </a:xfrm>
        </p:grpSpPr>
        <p:pic>
          <p:nvPicPr>
            <p:cNvPr id="686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9000" y="1828800"/>
              <a:ext cx="5529262" cy="41248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724400" y="6019800"/>
              <a:ext cx="3282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Del’s family expands dramatically</a:t>
              </a:r>
              <a:endParaRPr lang="en-US" dirty="0"/>
            </a:p>
          </p:txBody>
        </p:sp>
      </p:grp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762000"/>
            <a:ext cx="3450000" cy="525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loud Callout 8"/>
          <p:cNvSpPr/>
          <p:nvPr/>
        </p:nvSpPr>
        <p:spPr>
          <a:xfrm>
            <a:off x="3200400" y="685800"/>
            <a:ext cx="3048000" cy="1524000"/>
          </a:xfrm>
          <a:prstGeom prst="cloudCallout">
            <a:avLst>
              <a:gd name="adj1" fmla="val -60807"/>
              <a:gd name="adj2" fmla="val -9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</a:rPr>
              <a:t>She’s jail bait but she’s mine!!</a:t>
            </a:r>
            <a:endParaRPr lang="en-US" sz="28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943600"/>
            <a:ext cx="701987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October 14 – United States President Jimmy Carter signs a bill into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 law which allows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homebrewing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of beer in the United States.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6705600" y="838200"/>
            <a:ext cx="2209800" cy="1295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We are family!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ld Fashioned Wedd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1978 - New Hobby… Flying!</a:t>
            </a:r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6934200" cy="47652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Oval Callout 3"/>
          <p:cNvSpPr/>
          <p:nvPr/>
        </p:nvSpPr>
        <p:spPr>
          <a:xfrm>
            <a:off x="2590800" y="914400"/>
            <a:ext cx="3810000" cy="1524000"/>
          </a:xfrm>
          <a:prstGeom prst="wedgeEllipseCallout">
            <a:avLst>
              <a:gd name="adj1" fmla="val -47858"/>
              <a:gd name="adj2" fmla="val 408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It’s OK, I have 35 minutes experience so far!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6096000"/>
            <a:ext cx="6853223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February 11, 1978  – The People's Republic of China lifts a ban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on works by Aristotle, William Shakespeare and Charles Dickens.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me fly with 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8600" y="4724400"/>
            <a:ext cx="4725653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You haven't seen a tree until you've seen its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shadow from the sky.  ~Amelia Earhart</a:t>
            </a:r>
            <a:endParaRPr lang="en-US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868362"/>
          </a:xfrm>
        </p:spPr>
        <p:txBody>
          <a:bodyPr/>
          <a:lstStyle/>
          <a:p>
            <a:r>
              <a:rPr lang="en-US" dirty="0" smtClean="0"/>
              <a:t>Del The Pilot</a:t>
            </a:r>
            <a:endParaRPr lang="en-US" dirty="0"/>
          </a:p>
        </p:txBody>
      </p:sp>
      <p:pic>
        <p:nvPicPr>
          <p:cNvPr id="4" name="Content Placeholder 3" descr="cessna17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1295400"/>
            <a:ext cx="6553199" cy="4525963"/>
          </a:xfrm>
        </p:spPr>
      </p:pic>
      <p:pic>
        <p:nvPicPr>
          <p:cNvPr id="5" name="Fly Me to the Moo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05800" y="5943600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5895" y="5943600"/>
            <a:ext cx="73643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Good Landing: Any one you can walk away from!</a:t>
            </a:r>
            <a:endParaRPr lang="en-US" sz="2400" b="1" cap="none" spc="0" dirty="0">
              <a:ln w="18000">
                <a:solidFill>
                  <a:schemeClr val="accent2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4800600" y="2057400"/>
            <a:ext cx="1981200" cy="1066800"/>
          </a:xfrm>
          <a:prstGeom prst="wedgeEllipseCallout">
            <a:avLst>
              <a:gd name="adj1" fmla="val -42278"/>
              <a:gd name="adj2" fmla="val 71158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Get this thing down NOW!</a:t>
            </a:r>
            <a:endParaRPr lang="en-US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Retirement Means Hunting &amp; Fishing!</a:t>
            </a:r>
            <a:endParaRPr lang="en-US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4629150" cy="5786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 rot="20658308">
            <a:off x="5294693" y="1172466"/>
            <a:ext cx="3380432" cy="132343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I think animal testing is a terrible idea; they get all nervous and give the wrong answers.  ~Author Unknown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0" y="2362200"/>
            <a:ext cx="2133600" cy="1981200"/>
          </a:xfrm>
          <a:prstGeom prst="cloudCallout">
            <a:avLst>
              <a:gd name="adj1" fmla="val 57950"/>
              <a:gd name="adj2" fmla="val -115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 am freezing out here!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743200"/>
            <a:ext cx="2819400" cy="340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43600" y="6172200"/>
            <a:ext cx="295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The duck gets even!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55 And Starting A New Family…</a:t>
            </a:r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838200"/>
            <a:ext cx="4767262" cy="3395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66800" y="4343400"/>
            <a:ext cx="3408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</a:rPr>
              <a:t>This wasn’t part of my</a:t>
            </a:r>
            <a:br>
              <a:rPr lang="en-US" sz="2800" dirty="0" smtClean="0">
                <a:solidFill>
                  <a:srgbClr val="FFFFFF"/>
                </a:solidFill>
                <a:latin typeface="Calibri" pitchFamily="34" charset="0"/>
              </a:rPr>
            </a:br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</a:rPr>
              <a:t> retirement plan!!</a:t>
            </a:r>
            <a:endParaRPr lang="en-US" sz="28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905000"/>
            <a:ext cx="3768725" cy="4173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loud Callout 5"/>
          <p:cNvSpPr/>
          <p:nvPr/>
        </p:nvSpPr>
        <p:spPr>
          <a:xfrm>
            <a:off x="6400800" y="762000"/>
            <a:ext cx="2743200" cy="1905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Hey </a:t>
            </a:r>
            <a:r>
              <a:rPr lang="en-US" sz="2400" dirty="0" err="1" smtClean="0"/>
              <a:t>Da-Da</a:t>
            </a:r>
            <a:r>
              <a:rPr lang="en-US" sz="2400" dirty="0" smtClean="0"/>
              <a:t>!</a:t>
            </a:r>
          </a:p>
          <a:p>
            <a:pPr algn="ctr"/>
            <a:r>
              <a:rPr lang="en-US" sz="2400" dirty="0" smtClean="0"/>
              <a:t>I love you!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6248400"/>
            <a:ext cx="7832593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Babies are such a nice way to start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people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  ~Don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Herrold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baby-babble-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582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A son…THEN a daughter…does it end?</a:t>
            </a:r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38200"/>
            <a:ext cx="2952234" cy="4081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524000"/>
            <a:ext cx="3048000" cy="4556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209800"/>
            <a:ext cx="2971800" cy="4126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val Callout 6"/>
          <p:cNvSpPr/>
          <p:nvPr/>
        </p:nvSpPr>
        <p:spPr>
          <a:xfrm>
            <a:off x="2286000" y="685800"/>
            <a:ext cx="2667000" cy="1219200"/>
          </a:xfrm>
          <a:prstGeom prst="wedgeEllipseCallout">
            <a:avLst>
              <a:gd name="adj1" fmla="val 24050"/>
              <a:gd name="adj2" fmla="val 664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Can I have a sister?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5943600"/>
            <a:ext cx="5131533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 baby is a blank check made payable to 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the human race.  ~Barbara Christine Seifert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6400800" y="685800"/>
            <a:ext cx="2514600" cy="1600200"/>
          </a:xfrm>
          <a:prstGeom prst="cloudCallout">
            <a:avLst>
              <a:gd name="adj1" fmla="val -42681"/>
              <a:gd name="adj2" fmla="val 795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 was just kidding guys!</a:t>
            </a:r>
            <a:endParaRPr lang="en-US" sz="2400" dirty="0"/>
          </a:p>
        </p:txBody>
      </p:sp>
      <p:pic>
        <p:nvPicPr>
          <p:cNvPr id="12" name="My Da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Heaven For Little Girls</a:t>
            </a:r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14400"/>
            <a:ext cx="3346261" cy="47767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143000"/>
            <a:ext cx="3276600" cy="4456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47800" y="5791200"/>
            <a:ext cx="6328014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 woman can say more in a sigh than a man 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can say in a sermon.  ~Arnold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Haultain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Daddy's Little Gir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153400" y="6019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First They Break My Wallet </a:t>
            </a:r>
            <a:br>
              <a:rPr lang="en-US" dirty="0" smtClean="0"/>
            </a:br>
            <a:r>
              <a:rPr lang="en-US" dirty="0" smtClean="0"/>
              <a:t>Then They Break My Back</a:t>
            </a:r>
            <a:endParaRPr lang="en-US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066800"/>
            <a:ext cx="4357030" cy="53143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 l="13714" r="13600"/>
          <a:stretch>
            <a:fillRect/>
          </a:stretch>
        </p:blipFill>
        <p:spPr bwMode="auto">
          <a:xfrm>
            <a:off x="4572000" y="1828800"/>
            <a:ext cx="4038600" cy="3944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Callout 4"/>
          <p:cNvSpPr/>
          <p:nvPr/>
        </p:nvSpPr>
        <p:spPr>
          <a:xfrm>
            <a:off x="4800600" y="1219200"/>
            <a:ext cx="1905000" cy="1066800"/>
          </a:xfrm>
          <a:prstGeom prst="wedgeEllipseCallout">
            <a:avLst>
              <a:gd name="adj1" fmla="val 3157"/>
              <a:gd name="adj2" fmla="val 1542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Go faster daddy!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629400" y="838200"/>
            <a:ext cx="2362200" cy="1219200"/>
          </a:xfrm>
          <a:prstGeom prst="wedgeEllipseCallout">
            <a:avLst>
              <a:gd name="adj1" fmla="val -22119"/>
              <a:gd name="adj2" fmla="val 1465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Slow down there speedy!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5943600"/>
            <a:ext cx="4953857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A father carries pictures where his money 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used to be.  ~Author Unknown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Pugs &amp; Hugs &amp; Growing Up</a:t>
            </a:r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6813878" cy="4724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838200" y="6096000"/>
            <a:ext cx="7760266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There is no psychiatrist in the world like a puppy licking your face.  ~Ben Williams</a:t>
            </a:r>
            <a:endParaRPr lang="en-US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Del’s Mom Liked Cars Before He Was Born… It’s In The Genes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4722">
            <a:off x="457200" y="1752600"/>
            <a:ext cx="6553200" cy="3886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066800" y="5943600"/>
            <a:ext cx="7393755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July 10, 1913  – Death Valley, California  hits 134 °F (~56.7 °C) 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which is the highest temperature recorded in the United States.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81000" y="1295400"/>
            <a:ext cx="3048000" cy="1219200"/>
          </a:xfrm>
          <a:prstGeom prst="wedgeEllipseCallout">
            <a:avLst>
              <a:gd name="adj1" fmla="val 76832"/>
              <a:gd name="adj2" fmla="val 892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Slow  this contraption down!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antique-car-honk-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3048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36964" y="3352800"/>
            <a:ext cx="2350323" cy="132343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Did you know?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word “DEL”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In Old English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means automobile!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 Thing I Knew They Were Grown!</a:t>
            </a:r>
            <a:endParaRPr lang="en-US" dirty="0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 cstate="print"/>
          <a:srcRect l="18037" r="6743"/>
          <a:stretch>
            <a:fillRect/>
          </a:stretch>
        </p:blipFill>
        <p:spPr bwMode="auto">
          <a:xfrm>
            <a:off x="1143000" y="2667000"/>
            <a:ext cx="4026582" cy="3938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 cstate="print"/>
          <a:srcRect l="7962" t="8289" r="7924" b="8289"/>
          <a:stretch>
            <a:fillRect/>
          </a:stretch>
        </p:blipFill>
        <p:spPr bwMode="auto">
          <a:xfrm>
            <a:off x="5486400" y="2667000"/>
            <a:ext cx="3505200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loud Callout 5"/>
          <p:cNvSpPr/>
          <p:nvPr/>
        </p:nvSpPr>
        <p:spPr>
          <a:xfrm>
            <a:off x="3581400" y="990600"/>
            <a:ext cx="2438400" cy="1371600"/>
          </a:xfrm>
          <a:prstGeom prst="cloudCallout">
            <a:avLst>
              <a:gd name="adj1" fmla="val -25013"/>
              <a:gd name="adj2" fmla="val 1274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He is so grown up!</a:t>
            </a:r>
            <a:endParaRPr lang="en-US" sz="2400" dirty="0"/>
          </a:p>
        </p:txBody>
      </p:sp>
      <p:sp>
        <p:nvSpPr>
          <p:cNvPr id="7" name="Cloud Callout 6"/>
          <p:cNvSpPr/>
          <p:nvPr/>
        </p:nvSpPr>
        <p:spPr>
          <a:xfrm>
            <a:off x="6400800" y="838200"/>
            <a:ext cx="2514600" cy="1371600"/>
          </a:xfrm>
          <a:prstGeom prst="cloudCallout">
            <a:avLst>
              <a:gd name="adj1" fmla="val -8712"/>
              <a:gd name="adj2" fmla="val 954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She is so grown up!</a:t>
            </a:r>
            <a:endParaRPr lang="en-US" sz="2400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38200"/>
            <a:ext cx="1979466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 Was Happening To Kurt Also…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29335" y="914400"/>
            <a:ext cx="3243131" cy="5098197"/>
            <a:chOff x="529335" y="914400"/>
            <a:chExt cx="3243131" cy="5098197"/>
          </a:xfrm>
        </p:grpSpPr>
        <p:pic>
          <p:nvPicPr>
            <p:cNvPr id="788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914400"/>
              <a:ext cx="2857500" cy="4191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529335" y="5181600"/>
              <a:ext cx="32431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My little granddaughter,</a:t>
              </a:r>
              <a:br>
                <a:rPr lang="en-US" sz="2400" dirty="0" smtClean="0"/>
              </a:br>
              <a:r>
                <a:rPr lang="en-US" sz="2400" dirty="0" smtClean="0"/>
                <a:t>Amanda</a:t>
              </a:r>
              <a:endParaRPr lang="en-US" sz="2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05400" y="990600"/>
            <a:ext cx="2693987" cy="4576465"/>
            <a:chOff x="4648200" y="990600"/>
            <a:chExt cx="2693987" cy="4576465"/>
          </a:xfrm>
        </p:grpSpPr>
        <p:pic>
          <p:nvPicPr>
            <p:cNvPr id="788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990600"/>
              <a:ext cx="2693987" cy="40404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4691367" y="5105400"/>
              <a:ext cx="25122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She grew up too!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95400" y="5997714"/>
            <a:ext cx="6792437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 reason grandchildren and grandparents get along so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 well is that they have a common enemy.  ~Sam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Levenson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Amanda Made Me a Great Grandpa Twice</a:t>
            </a:r>
            <a:endParaRPr lang="en-US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838200"/>
            <a:ext cx="3276600" cy="4364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loud Callout 3"/>
          <p:cNvSpPr/>
          <p:nvPr/>
        </p:nvSpPr>
        <p:spPr>
          <a:xfrm>
            <a:off x="228600" y="762000"/>
            <a:ext cx="2667000" cy="1676400"/>
          </a:xfrm>
          <a:prstGeom prst="cloudCallout">
            <a:avLst>
              <a:gd name="adj1" fmla="val 51011"/>
              <a:gd name="adj2" fmla="val 94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I have a Great Grandpa!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3048" y="5874603"/>
            <a:ext cx="6179127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Age is an issue of mind over matter.  If you don't</a:t>
            </a:r>
            <a:br>
              <a:rPr lang="en-US" sz="2400" dirty="0" smtClean="0"/>
            </a:br>
            <a:r>
              <a:rPr lang="en-US" sz="2400" dirty="0" smtClean="0"/>
              <a:t> mind, it doesn't matter.  ~Mark Twain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579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971800" y="5334000"/>
            <a:ext cx="3124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dirty="0"/>
              <a:t>Grace and </a:t>
            </a:r>
            <a:r>
              <a:rPr lang="en-US" sz="2200" dirty="0" err="1"/>
              <a:t>Zander</a:t>
            </a:r>
            <a:endParaRPr lang="en-US" sz="22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Families Are Grown So Now</a:t>
            </a:r>
            <a:br>
              <a:rPr lang="en-US" dirty="0" smtClean="0"/>
            </a:br>
            <a:r>
              <a:rPr lang="en-US" dirty="0" smtClean="0"/>
              <a:t>What Does He Do???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9470038">
            <a:off x="340392" y="792913"/>
            <a:ext cx="2501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Woodys</a:t>
            </a:r>
            <a:endParaRPr lang="en-US" sz="5400" b="1" cap="none" spc="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0449011">
            <a:off x="3122128" y="665480"/>
            <a:ext cx="2494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Dancing</a:t>
            </a:r>
            <a:endParaRPr lang="en-US" sz="5400" b="1" cap="none" spc="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373303">
            <a:off x="7132550" y="377235"/>
            <a:ext cx="1386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Golf</a:t>
            </a:r>
            <a:endParaRPr lang="en-US" sz="5400" b="1" cap="none" spc="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20819200">
            <a:off x="664043" y="5146671"/>
            <a:ext cx="3855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Hall Of Fame</a:t>
            </a:r>
            <a:endParaRPr lang="en-US" sz="5400" b="1" cap="none" spc="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1996435">
            <a:off x="4899552" y="5241412"/>
            <a:ext cx="1882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Trains</a:t>
            </a:r>
            <a:endParaRPr lang="en-US" sz="5400" b="1" cap="none" spc="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20770015">
            <a:off x="6470500" y="4627881"/>
            <a:ext cx="1893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Travel</a:t>
            </a:r>
            <a:endParaRPr lang="en-US" sz="5400" b="1" cap="none" spc="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62402">
            <a:off x="1390113" y="3872449"/>
            <a:ext cx="5893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Walking Down Aisle</a:t>
            </a:r>
            <a:endParaRPr lang="en-US" sz="5400" b="1" cap="none" spc="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373303">
            <a:off x="5187735" y="1596435"/>
            <a:ext cx="3600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Raises Ruby</a:t>
            </a:r>
            <a:endParaRPr lang="en-US" sz="5400" b="1" cap="none" spc="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2003 – a New Inductee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4127924" cy="5153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4495800" y="1676400"/>
            <a:ext cx="4330782" cy="4146853"/>
            <a:chOff x="4572000" y="1143000"/>
            <a:chExt cx="4330782" cy="4146853"/>
          </a:xfrm>
        </p:grpSpPr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1143000"/>
              <a:ext cx="4330782" cy="32813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5319893" y="4458856"/>
              <a:ext cx="33597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Del inducted into the </a:t>
              </a:r>
              <a:br>
                <a:rPr lang="en-US" sz="2400" dirty="0" smtClean="0"/>
              </a:br>
              <a:r>
                <a:rPr lang="en-US" sz="2400" dirty="0" smtClean="0"/>
                <a:t>Motorcycle Hall Of Fame!</a:t>
              </a:r>
              <a:endParaRPr lang="en-US" sz="24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95600" y="6019800"/>
            <a:ext cx="5532284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Keep your bike in good repair:  motorcycle boots are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 not comfortable for walking.  ~Author Unknown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5562600" y="685800"/>
            <a:ext cx="3276600" cy="917448"/>
          </a:xfrm>
          <a:prstGeom prst="cloudCallout">
            <a:avLst>
              <a:gd name="adj1" fmla="val 12879"/>
              <a:gd name="adj2" fmla="val 1269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I’m so old I am in a museum</a:t>
            </a:r>
            <a:endParaRPr lang="en-US" sz="2400" dirty="0"/>
          </a:p>
        </p:txBody>
      </p:sp>
      <p:pic>
        <p:nvPicPr>
          <p:cNvPr id="10" name="vehicle121_moorcycl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86800" y="63130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Del Speaks, Everybody Listens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838201"/>
            <a:ext cx="2285999" cy="3454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914400"/>
            <a:ext cx="3371308" cy="239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419600"/>
            <a:ext cx="2812393" cy="2028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3733800"/>
            <a:ext cx="5119688" cy="1851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1066800"/>
            <a:ext cx="2247900" cy="2247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419600" y="5791200"/>
            <a:ext cx="3632726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What do you call a cyclist who doesn't wear</a:t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r>
              <a:rPr lang="en-US" sz="1400" dirty="0" smtClean="0">
                <a:latin typeface="Arial" pitchFamily="34" charset="0"/>
                <a:cs typeface="Arial" pitchFamily="34" charset="0"/>
              </a:rPr>
              <a:t> a helmet?  An organ donor.  ~David Perry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400800" y="685800"/>
            <a:ext cx="1752600" cy="838200"/>
          </a:xfrm>
          <a:prstGeom prst="wedgeEllipseCallout">
            <a:avLst>
              <a:gd name="adj1" fmla="val 28928"/>
              <a:gd name="adj2" fmla="val 591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Come on Dell, let’s ride!</a:t>
            </a:r>
            <a:endParaRPr lang="en-US" dirty="0"/>
          </a:p>
        </p:txBody>
      </p:sp>
      <p:pic>
        <p:nvPicPr>
          <p:cNvPr id="11" name="mortocycle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10600" y="6324600"/>
            <a:ext cx="304800" cy="304800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990600" y="4191000"/>
            <a:ext cx="1295400" cy="381000"/>
          </a:xfrm>
          <a:prstGeom prst="wedgeEllipseCallout">
            <a:avLst>
              <a:gd name="adj1" fmla="val -35094"/>
              <a:gd name="adj2" fmla="val 1837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Garsh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Life Moves Forward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124200" cy="4260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066800"/>
            <a:ext cx="2770187" cy="381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990600"/>
            <a:ext cx="2925869" cy="3962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33400" y="5562600"/>
            <a:ext cx="4110613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 don't care how poor a man is; </a:t>
            </a:r>
            <a:br>
              <a:rPr lang="en-US" sz="2400" dirty="0" smtClean="0"/>
            </a:br>
            <a:r>
              <a:rPr lang="en-US" sz="2400" dirty="0" smtClean="0"/>
              <a:t>if he has family, he's rich.</a:t>
            </a:r>
            <a:endParaRPr lang="en-US" sz="2400" dirty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 l="16000" t="16434" r="20000" b="8042"/>
          <a:stretch>
            <a:fillRect/>
          </a:stretch>
        </p:blipFill>
        <p:spPr bwMode="auto">
          <a:xfrm>
            <a:off x="5257800" y="4648200"/>
            <a:ext cx="24384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Amber Graduates And Gets Married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8465" r="19580" b="-1568"/>
          <a:stretch>
            <a:fillRect/>
          </a:stretch>
        </p:blipFill>
        <p:spPr bwMode="auto">
          <a:xfrm>
            <a:off x="304800" y="990600"/>
            <a:ext cx="3886200" cy="4114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 r="22571"/>
          <a:stretch>
            <a:fillRect/>
          </a:stretch>
        </p:blipFill>
        <p:spPr bwMode="auto">
          <a:xfrm>
            <a:off x="4572000" y="2057400"/>
            <a:ext cx="4302125" cy="3694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Callout 5"/>
          <p:cNvSpPr/>
          <p:nvPr/>
        </p:nvSpPr>
        <p:spPr>
          <a:xfrm>
            <a:off x="4724400" y="1219200"/>
            <a:ext cx="1143000" cy="914400"/>
          </a:xfrm>
          <a:prstGeom prst="wedgeEllipseCallout">
            <a:avLst>
              <a:gd name="adj1" fmla="val 41389"/>
              <a:gd name="adj2" fmla="val 1029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Yes Sir!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867400" y="685800"/>
            <a:ext cx="3048000" cy="1295400"/>
          </a:xfrm>
          <a:prstGeom prst="wedgeEllipseCallout">
            <a:avLst>
              <a:gd name="adj1" fmla="val -13031"/>
              <a:gd name="adj2" fmla="val 92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Remember I was a CHP Officer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706070"/>
            <a:ext cx="5334000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There is a good reason they call these ceremonies "commencement  exercises."  Graduation is not the end; it's the beginning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19869704">
            <a:off x="5168902" y="4363212"/>
            <a:ext cx="37080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worried look!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Father Of The Bride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3281222" cy="5553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133600"/>
            <a:ext cx="4952371" cy="330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438400" y="5791200"/>
            <a:ext cx="6186310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Newlyweds become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oldyweds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oldyweds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are the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 reasons that families work.  ~Author Unknown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5486400" y="762000"/>
            <a:ext cx="3124200" cy="1828800"/>
          </a:xfrm>
          <a:prstGeom prst="cloudCallout">
            <a:avLst>
              <a:gd name="adj1" fmla="val -45454"/>
              <a:gd name="adj2" fmla="val 57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Who’s the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hotty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in pink???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Here He Comes</a:t>
            </a:r>
            <a:endParaRPr lang="en-US" dirty="0"/>
          </a:p>
        </p:txBody>
      </p:sp>
      <p:pic>
        <p:nvPicPr>
          <p:cNvPr id="4" name="white-cholo-dancer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30944" y="1447800"/>
            <a:ext cx="6289056" cy="4685347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Del Was 18…. Months That Is</a:t>
            </a:r>
            <a:endParaRPr lang="en-US" dirty="0"/>
          </a:p>
        </p:txBody>
      </p:sp>
      <p:pic>
        <p:nvPicPr>
          <p:cNvPr id="4" name="Content Placeholder 3" descr="1c1 Del 18th month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198918">
            <a:off x="521009" y="1243361"/>
            <a:ext cx="3261618" cy="39052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8" name="Group 7"/>
          <p:cNvGrpSpPr/>
          <p:nvPr/>
        </p:nvGrpSpPr>
        <p:grpSpPr>
          <a:xfrm rot="767422">
            <a:off x="6364092" y="2069132"/>
            <a:ext cx="2213404" cy="2811121"/>
            <a:chOff x="5543121" y="2209800"/>
            <a:chExt cx="2213404" cy="281112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2209800"/>
              <a:ext cx="2041525" cy="236061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543121" y="4559256"/>
              <a:ext cx="22004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Del’s playmate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86200" y="1600200"/>
            <a:ext cx="2360613" cy="2514600"/>
            <a:chOff x="4114800" y="3962400"/>
            <a:chExt cx="2360613" cy="25146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800" y="3962400"/>
              <a:ext cx="2360613" cy="202723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191000" y="6015335"/>
              <a:ext cx="22381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His favorite pet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953000" y="1143000"/>
            <a:ext cx="2916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2010 -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85 = 1925</a:t>
            </a:r>
          </a:p>
        </p:txBody>
      </p:sp>
      <p:sp>
        <p:nvSpPr>
          <p:cNvPr id="14" name="TextBox 13"/>
          <p:cNvSpPr txBox="1"/>
          <p:nvPr/>
        </p:nvSpPr>
        <p:spPr>
          <a:xfrm rot="21171424">
            <a:off x="1685169" y="5213679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I’m so cute!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375" y="5951325"/>
            <a:ext cx="8991600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1925 - Scopes Trial: In Dayton, Tennessee, high school biology teacher John T. Scopes is found guilty of teaching evolution in class and fined $100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New Family Begins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073400" cy="461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371600"/>
            <a:ext cx="3073400" cy="461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7200" y="5867400"/>
            <a:ext cx="7930376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Success in marriage does not come merely through finding the right 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mate, but through being the right mate.  ~Barnett R.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Brickner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28600" y="533400"/>
            <a:ext cx="2362200" cy="1676400"/>
          </a:xfrm>
          <a:prstGeom prst="wedgeEllipseCallout">
            <a:avLst>
              <a:gd name="adj1" fmla="val 15357"/>
              <a:gd name="adj2" fmla="val 557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Thank you dad, I love you!</a:t>
            </a:r>
            <a:endParaRPr lang="en-US" sz="2400" dirty="0"/>
          </a:p>
        </p:txBody>
      </p:sp>
      <p:sp>
        <p:nvSpPr>
          <p:cNvPr id="8" name="Cloud Callout 7"/>
          <p:cNvSpPr/>
          <p:nvPr/>
        </p:nvSpPr>
        <p:spPr>
          <a:xfrm>
            <a:off x="3657600" y="838200"/>
            <a:ext cx="2438400" cy="1828800"/>
          </a:xfrm>
          <a:prstGeom prst="cloudCallout">
            <a:avLst>
              <a:gd name="adj1" fmla="val 64500"/>
              <a:gd name="adj2" fmla="val 330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Time for the Happy Dance!</a:t>
            </a:r>
            <a:endParaRPr lang="en-US" sz="2400" dirty="0"/>
          </a:p>
        </p:txBody>
      </p:sp>
      <p:pic>
        <p:nvPicPr>
          <p:cNvPr id="9" name="Love Will Keep Us Togethe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44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rot="21242716">
            <a:off x="154109" y="1578718"/>
            <a:ext cx="3803863" cy="4859697"/>
            <a:chOff x="138763" y="1219200"/>
            <a:chExt cx="3803863" cy="4859697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219200"/>
              <a:ext cx="2895600" cy="434284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38763" y="5678787"/>
              <a:ext cx="3803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Worlds Oldest White </a:t>
              </a:r>
              <a:r>
                <a:rPr lang="en-US" sz="2000" dirty="0" err="1" smtClean="0"/>
                <a:t>Cholo</a:t>
              </a:r>
              <a:r>
                <a:rPr lang="en-US" sz="2000" dirty="0" smtClean="0"/>
                <a:t> Dancer</a:t>
              </a:r>
              <a:endParaRPr lang="en-US" sz="20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43400" y="1752600"/>
            <a:ext cx="4074887" cy="3509665"/>
            <a:chOff x="4343400" y="1752600"/>
            <a:chExt cx="4074887" cy="3509665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3400" y="1752600"/>
              <a:ext cx="4074887" cy="305752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5246501" y="4800600"/>
              <a:ext cx="2496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Del’s other </a:t>
              </a:r>
              <a:r>
                <a:rPr lang="en-US" sz="2400" dirty="0" err="1" smtClean="0"/>
                <a:t>homie</a:t>
              </a:r>
              <a:r>
                <a:rPr lang="en-US" sz="2400" dirty="0" smtClean="0"/>
                <a:t>!</a:t>
              </a:r>
              <a:endParaRPr lang="en-US" sz="2400" dirty="0"/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4876800" y="838200"/>
            <a:ext cx="2133600" cy="914400"/>
          </a:xfrm>
          <a:prstGeom prst="wedgeEllipseCallout">
            <a:avLst>
              <a:gd name="adj1" fmla="val -8333"/>
              <a:gd name="adj2" fmla="val 114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Hey! Watch the elbows!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5534561"/>
            <a:ext cx="3581400" cy="132343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Dancing with the feet is one thing, but dancing </a:t>
            </a:r>
            <a:br>
              <a:rPr lang="en-US" sz="2000" dirty="0" smtClean="0"/>
            </a:br>
            <a:r>
              <a:rPr lang="en-US" sz="2000" dirty="0" smtClean="0"/>
              <a:t>with the heart is another.  ~Author Unknown</a:t>
            </a:r>
            <a:endParaRPr lang="en-US" sz="2000" dirty="0"/>
          </a:p>
        </p:txBody>
      </p:sp>
      <p:sp>
        <p:nvSpPr>
          <p:cNvPr id="13" name="Cloud Callout 12"/>
          <p:cNvSpPr/>
          <p:nvPr/>
        </p:nvSpPr>
        <p:spPr>
          <a:xfrm>
            <a:off x="152400" y="152400"/>
            <a:ext cx="2819400" cy="1143000"/>
          </a:xfrm>
          <a:prstGeom prst="cloudCallout">
            <a:avLst>
              <a:gd name="adj1" fmla="val 2182"/>
              <a:gd name="adj2" fmla="val 109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Who starched my underwear?</a:t>
            </a:r>
            <a:endParaRPr lang="en-US" sz="2400" dirty="0"/>
          </a:p>
        </p:txBody>
      </p:sp>
      <p:sp>
        <p:nvSpPr>
          <p:cNvPr id="14" name="Cloud Callout 13"/>
          <p:cNvSpPr/>
          <p:nvPr/>
        </p:nvSpPr>
        <p:spPr>
          <a:xfrm>
            <a:off x="2590800" y="914400"/>
            <a:ext cx="1981200" cy="1143000"/>
          </a:xfrm>
          <a:prstGeom prst="cloudCallout">
            <a:avLst>
              <a:gd name="adj1" fmla="val -25029"/>
              <a:gd name="adj2" fmla="val 1336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I thought he was a gringo!</a:t>
            </a:r>
            <a:endParaRPr lang="en-US" sz="2000" dirty="0"/>
          </a:p>
        </p:txBody>
      </p:sp>
      <p:sp>
        <p:nvSpPr>
          <p:cNvPr id="15" name="Cloud Callout 14"/>
          <p:cNvSpPr/>
          <p:nvPr/>
        </p:nvSpPr>
        <p:spPr>
          <a:xfrm>
            <a:off x="7239000" y="914400"/>
            <a:ext cx="1752600" cy="1143000"/>
          </a:xfrm>
          <a:prstGeom prst="cloudCallout">
            <a:avLst>
              <a:gd name="adj1" fmla="val -51400"/>
              <a:gd name="adj2" fmla="val 851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He can count to three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Del Takes Up Dancing</a:t>
            </a:r>
            <a:endParaRPr lang="en-US" dirty="0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Tries Golf With His Expert </a:t>
            </a:r>
            <a:r>
              <a:rPr lang="en-US" dirty="0" err="1" smtClean="0"/>
              <a:t>Insructor</a:t>
            </a:r>
            <a:r>
              <a:rPr lang="en-US" dirty="0" smtClean="0"/>
              <a:t>….</a:t>
            </a:r>
            <a:endParaRPr lang="en-US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3810000" cy="5067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50882">
            <a:off x="6702342" y="1103188"/>
            <a:ext cx="1853630" cy="26134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733800"/>
            <a:ext cx="4167187" cy="2916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066800"/>
            <a:ext cx="3094300" cy="2330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loud Callout 8"/>
          <p:cNvSpPr/>
          <p:nvPr/>
        </p:nvSpPr>
        <p:spPr>
          <a:xfrm>
            <a:off x="0" y="685800"/>
            <a:ext cx="3048000" cy="1143000"/>
          </a:xfrm>
          <a:prstGeom prst="cloudCallout">
            <a:avLst>
              <a:gd name="adj1" fmla="val 24195"/>
              <a:gd name="adj2" fmla="val 593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Del was my first challenge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Does It Again</a:t>
            </a:r>
            <a:endParaRPr lang="en-US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67000"/>
            <a:ext cx="4874402" cy="3813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loud Callout 7"/>
          <p:cNvSpPr/>
          <p:nvPr/>
        </p:nvSpPr>
        <p:spPr>
          <a:xfrm>
            <a:off x="152400" y="609600"/>
            <a:ext cx="2438400" cy="1676400"/>
          </a:xfrm>
          <a:prstGeom prst="cloudCallout">
            <a:avLst>
              <a:gd name="adj1" fmla="val 19261"/>
              <a:gd name="adj2" fmla="val 1593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Hurry and say ‘yes’..my knees hurt!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914400"/>
            <a:ext cx="4381500" cy="4743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loud Callout 8"/>
          <p:cNvSpPr/>
          <p:nvPr/>
        </p:nvSpPr>
        <p:spPr>
          <a:xfrm>
            <a:off x="3581400" y="685800"/>
            <a:ext cx="2438400" cy="1295400"/>
          </a:xfrm>
          <a:prstGeom prst="cloudCallout">
            <a:avLst>
              <a:gd name="adj1" fmla="val 25471"/>
              <a:gd name="adj2" fmla="val 712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He better say</a:t>
            </a:r>
            <a:br>
              <a:rPr lang="en-US" sz="2400" dirty="0" smtClean="0"/>
            </a:br>
            <a:r>
              <a:rPr lang="en-US" sz="2400" dirty="0" smtClean="0"/>
              <a:t> “I Do”!</a:t>
            </a:r>
            <a:endParaRPr lang="en-US" sz="2400" dirty="0"/>
          </a:p>
        </p:txBody>
      </p:sp>
      <p:pic>
        <p:nvPicPr>
          <p:cNvPr id="10" name="Anniversary S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58200" y="6172200"/>
            <a:ext cx="304800" cy="30480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7010400" y="304800"/>
            <a:ext cx="1752600" cy="990600"/>
          </a:xfrm>
          <a:prstGeom prst="wedgeEllipseCallout">
            <a:avLst>
              <a:gd name="adj1" fmla="val -17531"/>
              <a:gd name="adj2" fmla="val 1010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Si Senior!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5534561"/>
            <a:ext cx="3200400" cy="132343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A man in love is incomplete until he is married.   Then he's finished.  ~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Zsa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Zsa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Gabor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Kids Where There This Time!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6400800" cy="48013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6091535"/>
            <a:ext cx="8312725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Grow old with me!  The best is yet to be.  ~Robert Browning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People Had Other Thoughts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20842957">
            <a:off x="948151" y="1159839"/>
            <a:ext cx="3593484" cy="3746406"/>
            <a:chOff x="273115" y="1143000"/>
            <a:chExt cx="3593484" cy="3746406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143000"/>
              <a:ext cx="3292187" cy="2792413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273115" y="4058409"/>
              <a:ext cx="35934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dirty="0" smtClean="0"/>
                <a:t>Dad, are you sure you want</a:t>
              </a:r>
              <a:br>
                <a:rPr lang="en-US" sz="2400" dirty="0" smtClean="0"/>
              </a:br>
              <a:r>
                <a:rPr lang="en-US" sz="2400" dirty="0" smtClean="0"/>
                <a:t> to do this again??? </a:t>
              </a:r>
              <a:endParaRPr lang="en-US" sz="2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53000" y="1066800"/>
            <a:ext cx="3124200" cy="4635708"/>
            <a:chOff x="3962400" y="1143000"/>
            <a:chExt cx="3124200" cy="4635708"/>
          </a:xfrm>
        </p:grpSpPr>
        <p:pic>
          <p:nvPicPr>
            <p:cNvPr id="337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514" t="6095" r="4801" b="11619"/>
            <a:stretch>
              <a:fillRect/>
            </a:stretch>
          </p:blipFill>
          <p:spPr bwMode="auto">
            <a:xfrm>
              <a:off x="3962400" y="1143000"/>
              <a:ext cx="3124200" cy="41148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4296185" y="5255488"/>
              <a:ext cx="26857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… and I said </a:t>
              </a:r>
              <a:r>
                <a:rPr lang="en-US" sz="2800" dirty="0" smtClean="0"/>
                <a:t>Yes</a:t>
              </a:r>
              <a:r>
                <a:rPr lang="en-US" dirty="0" smtClean="0"/>
                <a:t> again???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90600" y="6096000"/>
            <a:ext cx="7001789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Never go to bed mad.  Stay up and fight.  ~Phyllis Diller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8600" y="2057400"/>
            <a:ext cx="2931263" cy="3307258"/>
            <a:chOff x="457200" y="1066800"/>
            <a:chExt cx="2931263" cy="3307258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1066800"/>
              <a:ext cx="2931263" cy="29019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1185661" y="3973948"/>
              <a:ext cx="16341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Dad, I warned</a:t>
              </a:r>
              <a:endParaRPr lang="en-US" sz="2000" dirty="0"/>
            </a:p>
          </p:txBody>
        </p:sp>
      </p:grp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 l="11582" t="6751" r="10901"/>
          <a:stretch>
            <a:fillRect/>
          </a:stretch>
        </p:blipFill>
        <p:spPr bwMode="auto">
          <a:xfrm>
            <a:off x="4038600" y="838200"/>
            <a:ext cx="4876800" cy="4106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2648675" y="3733800"/>
            <a:ext cx="2345642" cy="2883932"/>
            <a:chOff x="4272087" y="1524000"/>
            <a:chExt cx="3058172" cy="3901412"/>
          </a:xfrm>
        </p:grpSpPr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48200" y="1524000"/>
              <a:ext cx="2209800" cy="330365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4272087" y="4925776"/>
              <a:ext cx="3058172" cy="499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Another happy couple</a:t>
              </a:r>
              <a:endParaRPr lang="en-US" dirty="0"/>
            </a:p>
          </p:txBody>
        </p:sp>
      </p:grpSp>
      <p:sp>
        <p:nvSpPr>
          <p:cNvPr id="12" name="Oval Callout 11"/>
          <p:cNvSpPr/>
          <p:nvPr/>
        </p:nvSpPr>
        <p:spPr>
          <a:xfrm>
            <a:off x="152400" y="533400"/>
            <a:ext cx="3124200" cy="1447800"/>
          </a:xfrm>
          <a:prstGeom prst="wedgeEllipseCallout">
            <a:avLst>
              <a:gd name="adj1" fmla="val -9259"/>
              <a:gd name="adj2" fmla="val 873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Yup! And I would do it again and again!</a:t>
            </a:r>
            <a:endParaRPr lang="en-US" sz="2400" dirty="0"/>
          </a:p>
        </p:txBody>
      </p:sp>
      <p:sp>
        <p:nvSpPr>
          <p:cNvPr id="13" name="Cloud Callout 12"/>
          <p:cNvSpPr/>
          <p:nvPr/>
        </p:nvSpPr>
        <p:spPr>
          <a:xfrm>
            <a:off x="7239000" y="533400"/>
            <a:ext cx="1676400" cy="1066800"/>
          </a:xfrm>
          <a:prstGeom prst="cloudCallout">
            <a:avLst>
              <a:gd name="adj1" fmla="val -42321"/>
              <a:gd name="adj2" fmla="val 76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He is a hunk!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5334000"/>
            <a:ext cx="3918573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Love is an exploding cigar we </a:t>
            </a:r>
            <a:br>
              <a:rPr lang="en-US" sz="2400" dirty="0" smtClean="0"/>
            </a:br>
            <a:r>
              <a:rPr lang="en-US" sz="2400" dirty="0" smtClean="0"/>
              <a:t>willingly smoke.  ~Lynda Barry</a:t>
            </a:r>
            <a:endParaRPr lang="en-US" sz="2400" dirty="0"/>
          </a:p>
        </p:txBody>
      </p:sp>
      <p:pic>
        <p:nvPicPr>
          <p:cNvPr id="15" name="As Time Goes B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34400" y="6248400"/>
            <a:ext cx="3048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239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It’s Over… He Did It Again!</a:t>
            </a:r>
            <a:endParaRPr lang="en-US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Del the Romantic</a:t>
            </a:r>
            <a:endParaRPr lang="en-US" dirty="0"/>
          </a:p>
        </p:txBody>
      </p:sp>
      <p:pic>
        <p:nvPicPr>
          <p:cNvPr id="4" name="Content Placeholder 3" descr="del84_moviestar_2009_0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509884">
            <a:off x="1100893" y="2122150"/>
            <a:ext cx="5334000" cy="4004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Besame_Mucho_775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248400"/>
            <a:ext cx="304800" cy="30480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152400" y="2209800"/>
            <a:ext cx="2514600" cy="1219200"/>
          </a:xfrm>
          <a:prstGeom prst="cloudCallout">
            <a:avLst>
              <a:gd name="adj1" fmla="val 20202"/>
              <a:gd name="adj2" fmla="val 1185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They are at it again!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1143000"/>
            <a:ext cx="5202963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When love is not madness, it is not love.</a:t>
            </a:r>
            <a:br>
              <a:rPr lang="en-US" sz="2400" dirty="0" smtClean="0"/>
            </a:br>
            <a:r>
              <a:rPr lang="en-US" sz="2400" dirty="0" smtClean="0"/>
              <a:t>  ~Pedro Calderon de la </a:t>
            </a:r>
            <a:r>
              <a:rPr lang="en-US" sz="2400" dirty="0" err="1" smtClean="0"/>
              <a:t>Barca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05894" y="5562600"/>
            <a:ext cx="3873240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 hundred hearts would be too few</a:t>
            </a:r>
            <a:br>
              <a:rPr lang="en-US" sz="2000" dirty="0" smtClean="0"/>
            </a:br>
            <a:r>
              <a:rPr lang="en-US" sz="2000" dirty="0" smtClean="0"/>
              <a:t>To carry all my love for you.</a:t>
            </a:r>
            <a:br>
              <a:rPr lang="en-US" sz="2000" dirty="0" smtClean="0"/>
            </a:br>
            <a:r>
              <a:rPr lang="en-US" sz="2000" dirty="0" smtClean="0"/>
              <a:t>~Author </a:t>
            </a:r>
            <a:r>
              <a:rPr lang="en-US" sz="2000" dirty="0" err="1" smtClean="0"/>
              <a:t>Unknow</a:t>
            </a:r>
            <a:endParaRPr lang="en-US" sz="20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712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Kids Have Left And Del Now Has Ruby All To Himself…. Oh, Vicky Also!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362200" y="1371600"/>
            <a:ext cx="5181600" cy="5182008"/>
            <a:chOff x="457200" y="1600200"/>
            <a:chExt cx="2278062" cy="2464948"/>
          </a:xfrm>
        </p:grpSpPr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600200"/>
              <a:ext cx="2278062" cy="225202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261222" y="3883722"/>
              <a:ext cx="825943" cy="18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Ruby </a:t>
              </a:r>
              <a:r>
                <a:rPr lang="en-US" dirty="0" err="1" smtClean="0"/>
                <a:t>Dooby</a:t>
              </a:r>
              <a:r>
                <a:rPr lang="en-US" dirty="0" smtClean="0"/>
                <a:t> Doo</a:t>
              </a:r>
              <a:endParaRPr lang="en-US" dirty="0"/>
            </a:p>
          </p:txBody>
        </p:sp>
      </p:grpSp>
      <p:sp>
        <p:nvSpPr>
          <p:cNvPr id="16" name="Oval Callout 15"/>
          <p:cNvSpPr/>
          <p:nvPr/>
        </p:nvSpPr>
        <p:spPr>
          <a:xfrm>
            <a:off x="5791200" y="1524000"/>
            <a:ext cx="2743200" cy="1219200"/>
          </a:xfrm>
          <a:prstGeom prst="wedgeEllipseCallout">
            <a:avLst>
              <a:gd name="adj1" fmla="val -66403"/>
              <a:gd name="adj2" fmla="val 103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It time for a walk daddy!</a:t>
            </a:r>
            <a:endParaRPr lang="en-US" sz="2400" dirty="0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712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Vacations &amp; Dancing</a:t>
            </a:r>
            <a:endParaRPr 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533399" y="1600200"/>
            <a:ext cx="3620403" cy="4997349"/>
            <a:chOff x="3200400" y="1371600"/>
            <a:chExt cx="2553789" cy="3739864"/>
          </a:xfrm>
        </p:grpSpPr>
        <p:pic>
          <p:nvPicPr>
            <p:cNvPr id="3584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00400" y="1371600"/>
              <a:ext cx="2553789" cy="34004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3276601" y="4765968"/>
              <a:ext cx="2304673" cy="345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Vacation in New England</a:t>
              </a:r>
              <a:endParaRPr lang="en-US" sz="2400" dirty="0"/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4724401" y="1524000"/>
            <a:ext cx="4249326" cy="3656501"/>
            <a:chOff x="5105400" y="1600200"/>
            <a:chExt cx="3764342" cy="3494589"/>
          </a:xfrm>
        </p:grpSpPr>
        <p:pic>
          <p:nvPicPr>
            <p:cNvPr id="3584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-1200" r="23333"/>
            <a:stretch>
              <a:fillRect/>
            </a:stretch>
          </p:blipFill>
          <p:spPr bwMode="auto">
            <a:xfrm>
              <a:off x="5105400" y="1600200"/>
              <a:ext cx="3581400" cy="306626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374376" y="4653567"/>
              <a:ext cx="3495366" cy="441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Surprise 33</a:t>
              </a:r>
              <a:r>
                <a:rPr lang="en-US" sz="2400" baseline="30000" dirty="0" smtClean="0"/>
                <a:t>rd</a:t>
              </a:r>
              <a:r>
                <a:rPr lang="en-US" sz="2400" dirty="0" smtClean="0"/>
                <a:t> with Champagne</a:t>
              </a:r>
              <a:endParaRPr lang="en-US" sz="2400" dirty="0"/>
            </a:p>
          </p:txBody>
        </p:sp>
      </p:grpSp>
      <p:sp>
        <p:nvSpPr>
          <p:cNvPr id="15" name="Oval Callout 14"/>
          <p:cNvSpPr/>
          <p:nvPr/>
        </p:nvSpPr>
        <p:spPr>
          <a:xfrm>
            <a:off x="5943600" y="914400"/>
            <a:ext cx="1752600" cy="914400"/>
          </a:xfrm>
          <a:prstGeom prst="wedgeEllipseCallout">
            <a:avLst>
              <a:gd name="adj1" fmla="val -79806"/>
              <a:gd name="adj2" fmla="val 144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Its only 7-Up</a:t>
            </a:r>
            <a:endParaRPr lang="en-US" sz="2400" dirty="0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 Must Have Been A Beautiful Baby…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11300"/>
            <a:ext cx="4038601" cy="4458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 rot="21155891">
            <a:off x="6337574" y="1868440"/>
            <a:ext cx="2209259" cy="3443743"/>
            <a:chOff x="5514319" y="1295400"/>
            <a:chExt cx="2209259" cy="3443743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38800" y="1295400"/>
              <a:ext cx="1990725" cy="2738353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514319" y="4031257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Because boy look</a:t>
              </a:r>
              <a:br>
                <a:rPr lang="en-US" sz="2000" dirty="0" smtClean="0">
                  <a:latin typeface="Arial" pitchFamily="34" charset="0"/>
                  <a:cs typeface="Arial" pitchFamily="34" charset="0"/>
                </a:rPr>
              </a:b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at him now!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09600" y="5715012"/>
            <a:ext cx="7472558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1927 - Bell Telephone Co. transmits an image of Herbert Hoover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 (then the Secretary of Commerce), which becomes the first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successful long distance demonstration of television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5334000" y="1371600"/>
            <a:ext cx="1143000" cy="990600"/>
          </a:xfrm>
          <a:prstGeom prst="wedgeEllipseCallout">
            <a:avLst>
              <a:gd name="adj1" fmla="val 82747"/>
              <a:gd name="adj2" fmla="val 525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Toot 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Toot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You Must Have Been a Beautiful Bab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820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Del Is Busy These Days With Vicky’s Help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21002488">
            <a:off x="452082" y="1262415"/>
            <a:ext cx="3471862" cy="3768299"/>
            <a:chOff x="457200" y="1066800"/>
            <a:chExt cx="3471862" cy="3768299"/>
          </a:xfrm>
        </p:grpSpPr>
        <p:pic>
          <p:nvPicPr>
            <p:cNvPr id="368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066800"/>
              <a:ext cx="3471862" cy="333295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885424" y="4373434"/>
              <a:ext cx="2866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Time to visit his sister</a:t>
              </a:r>
              <a:endParaRPr lang="en-US" sz="2400" dirty="0"/>
            </a:p>
          </p:txBody>
        </p:sp>
      </p:grpSp>
      <p:grpSp>
        <p:nvGrpSpPr>
          <p:cNvPr id="9" name="Group 8"/>
          <p:cNvGrpSpPr/>
          <p:nvPr/>
        </p:nvGrpSpPr>
        <p:grpSpPr>
          <a:xfrm rot="776425">
            <a:off x="5060605" y="1217856"/>
            <a:ext cx="3260637" cy="4835098"/>
            <a:chOff x="5637741" y="990600"/>
            <a:chExt cx="3260637" cy="4835098"/>
          </a:xfrm>
        </p:grpSpPr>
        <p:pic>
          <p:nvPicPr>
            <p:cNvPr id="3686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8800" y="990600"/>
              <a:ext cx="3257378" cy="43388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637741" y="5364033"/>
              <a:ext cx="32606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Time to read Max’s book</a:t>
              </a:r>
              <a:endParaRPr lang="en-US" sz="2400" dirty="0"/>
            </a:p>
          </p:txBody>
        </p:sp>
      </p:grp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5029200"/>
            <a:ext cx="1524000" cy="153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loud Callout 10"/>
          <p:cNvSpPr/>
          <p:nvPr/>
        </p:nvSpPr>
        <p:spPr>
          <a:xfrm>
            <a:off x="228600" y="838200"/>
            <a:ext cx="2286000" cy="838200"/>
          </a:xfrm>
          <a:prstGeom prst="cloudCallout">
            <a:avLst>
              <a:gd name="adj1" fmla="val 11490"/>
              <a:gd name="adj2" fmla="val 713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Life is good!</a:t>
            </a:r>
            <a:endParaRPr lang="en-US" sz="2400" dirty="0"/>
          </a:p>
        </p:txBody>
      </p:sp>
      <p:sp>
        <p:nvSpPr>
          <p:cNvPr id="12" name="Cloud Callout 11"/>
          <p:cNvSpPr/>
          <p:nvPr/>
        </p:nvSpPr>
        <p:spPr>
          <a:xfrm>
            <a:off x="2971800" y="685800"/>
            <a:ext cx="4191000" cy="1371600"/>
          </a:xfrm>
          <a:prstGeom prst="cloudCallout">
            <a:avLst>
              <a:gd name="adj1" fmla="val 25685"/>
              <a:gd name="adj2" fmla="val 498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Del is wearing his Hwy 99 shirt upside down again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Still Likes To Go Fast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064327" cy="2300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4343400" y="838200"/>
            <a:ext cx="4530725" cy="3902333"/>
            <a:chOff x="4343400" y="838200"/>
            <a:chExt cx="4530725" cy="3902333"/>
          </a:xfrm>
        </p:grpSpPr>
        <p:pic>
          <p:nvPicPr>
            <p:cNvPr id="3789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3400" y="838200"/>
              <a:ext cx="4530725" cy="339804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4777727" y="4278868"/>
              <a:ext cx="3827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116 miles per hour in reverse</a:t>
              </a:r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1000" y="3429000"/>
            <a:ext cx="3810000" cy="3214568"/>
            <a:chOff x="762001" y="3479364"/>
            <a:chExt cx="3810000" cy="3214568"/>
          </a:xfrm>
        </p:grpSpPr>
        <p:pic>
          <p:nvPicPr>
            <p:cNvPr id="3789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1" y="3479364"/>
              <a:ext cx="3810000" cy="285793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676400" y="6324600"/>
              <a:ext cx="2378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We need a V-12 James!</a:t>
              </a:r>
              <a:endParaRPr lang="en-US" dirty="0"/>
            </a:p>
          </p:txBody>
        </p:sp>
      </p:grpSp>
      <p:sp>
        <p:nvSpPr>
          <p:cNvPr id="11" name="Cloud Callout 10"/>
          <p:cNvSpPr/>
          <p:nvPr/>
        </p:nvSpPr>
        <p:spPr>
          <a:xfrm>
            <a:off x="2286000" y="2362200"/>
            <a:ext cx="3200400" cy="1143000"/>
          </a:xfrm>
          <a:prstGeom prst="cloudCallout">
            <a:avLst>
              <a:gd name="adj1" fmla="val -10441"/>
              <a:gd name="adj2" fmla="val 860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 saw him in the simulator!</a:t>
            </a:r>
            <a:endParaRPr lang="en-US" sz="2400" dirty="0"/>
          </a:p>
        </p:txBody>
      </p:sp>
      <p:sp>
        <p:nvSpPr>
          <p:cNvPr id="12" name="Oval Callout 11"/>
          <p:cNvSpPr/>
          <p:nvPr/>
        </p:nvSpPr>
        <p:spPr>
          <a:xfrm>
            <a:off x="152400" y="152400"/>
            <a:ext cx="1752600" cy="990600"/>
          </a:xfrm>
          <a:prstGeom prst="wedgeEllipseCallout">
            <a:avLst>
              <a:gd name="adj1" fmla="val 10788"/>
              <a:gd name="adj2" fmla="val 723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Faster </a:t>
            </a:r>
            <a:r>
              <a:rPr lang="en-US" sz="2400" dirty="0" err="1" smtClean="0"/>
              <a:t>faster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 t="7116" b="10074"/>
          <a:stretch>
            <a:fillRect/>
          </a:stretch>
        </p:blipFill>
        <p:spPr bwMode="auto">
          <a:xfrm>
            <a:off x="5791200" y="5029200"/>
            <a:ext cx="20230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 rot="19928245">
            <a:off x="6313660" y="553200"/>
            <a:ext cx="2596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Zoooom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3733800" y="838200"/>
            <a:ext cx="2438400" cy="1066800"/>
          </a:xfrm>
          <a:prstGeom prst="wedgeEllipseCallout">
            <a:avLst>
              <a:gd name="adj1" fmla="val 41216"/>
              <a:gd name="adj2" fmla="val 792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This is a simulator?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Enjoying Friends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20824188">
            <a:off x="-41321" y="485542"/>
            <a:ext cx="3120662" cy="2555028"/>
            <a:chOff x="-305834" y="1066800"/>
            <a:chExt cx="3917493" cy="3219856"/>
          </a:xfrm>
        </p:grpSpPr>
        <p:pic>
          <p:nvPicPr>
            <p:cNvPr id="389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066800"/>
              <a:ext cx="2278062" cy="282124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-305834" y="3704864"/>
              <a:ext cx="3917493" cy="581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Crazy Paul &amp; Lovely Sue</a:t>
              </a:r>
              <a:endParaRPr lang="en-US" sz="2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33800" y="762000"/>
            <a:ext cx="5072062" cy="4271665"/>
            <a:chOff x="3657600" y="990600"/>
            <a:chExt cx="5072062" cy="4271665"/>
          </a:xfrm>
        </p:grpSpPr>
        <p:pic>
          <p:nvPicPr>
            <p:cNvPr id="389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7600" y="990600"/>
              <a:ext cx="5072062" cy="38046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105400" y="4800600"/>
              <a:ext cx="3178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Adventures with friends</a:t>
              </a:r>
              <a:endParaRPr lang="en-US" sz="2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3400" y="3505200"/>
            <a:ext cx="3707929" cy="3281065"/>
            <a:chOff x="533400" y="3505200"/>
            <a:chExt cx="3707929" cy="3281065"/>
          </a:xfrm>
        </p:grpSpPr>
        <p:pic>
          <p:nvPicPr>
            <p:cNvPr id="3891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3505200"/>
              <a:ext cx="3707929" cy="27813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269091" y="6324600"/>
              <a:ext cx="2240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Drive the woody</a:t>
              </a:r>
              <a:endParaRPr lang="en-US" sz="2400" dirty="0"/>
            </a:p>
          </p:txBody>
        </p:sp>
      </p:grpSp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584646">
            <a:off x="3702191" y="4471878"/>
            <a:ext cx="1764201" cy="207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Callout 13"/>
          <p:cNvSpPr/>
          <p:nvPr/>
        </p:nvSpPr>
        <p:spPr>
          <a:xfrm>
            <a:off x="2133600" y="3048000"/>
            <a:ext cx="2971800" cy="841248"/>
          </a:xfrm>
          <a:prstGeom prst="wedgeEllipseCallout">
            <a:avLst>
              <a:gd name="adj1" fmla="val -32118"/>
              <a:gd name="adj2" fmla="val 844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No, it does not get termites</a:t>
            </a:r>
            <a:endParaRPr lang="en-US" sz="2400" dirty="0"/>
          </a:p>
        </p:txBody>
      </p:sp>
      <p:sp>
        <p:nvSpPr>
          <p:cNvPr id="15" name="Oval Callout 14"/>
          <p:cNvSpPr/>
          <p:nvPr/>
        </p:nvSpPr>
        <p:spPr>
          <a:xfrm>
            <a:off x="6858000" y="152400"/>
            <a:ext cx="1981200" cy="1143000"/>
          </a:xfrm>
          <a:prstGeom prst="wedgeEllipseCallout">
            <a:avLst>
              <a:gd name="adj1" fmla="val -107702"/>
              <a:gd name="adj2" fmla="val 867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Meet the  ice cream gang!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Enjoying Family Activities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21177063">
            <a:off x="1450632" y="990426"/>
            <a:ext cx="5910262" cy="5735651"/>
            <a:chOff x="1447800" y="990600"/>
            <a:chExt cx="5910262" cy="5735651"/>
          </a:xfrm>
        </p:grpSpPr>
        <p:pic>
          <p:nvPicPr>
            <p:cNvPr id="399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7800" y="990600"/>
              <a:ext cx="5910262" cy="5367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980829" y="6264586"/>
              <a:ext cx="3400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Do I have to wear pink???</a:t>
              </a:r>
              <a:endParaRPr lang="en-US" sz="2400" dirty="0"/>
            </a:p>
          </p:txBody>
        </p:sp>
      </p:grpSp>
      <p:sp>
        <p:nvSpPr>
          <p:cNvPr id="7" name="Oval Callout 6"/>
          <p:cNvSpPr/>
          <p:nvPr/>
        </p:nvSpPr>
        <p:spPr>
          <a:xfrm>
            <a:off x="1524000" y="685800"/>
            <a:ext cx="2971800" cy="914400"/>
          </a:xfrm>
          <a:prstGeom prst="wedgeEllipseCallout">
            <a:avLst>
              <a:gd name="adj1" fmla="val 38869"/>
              <a:gd name="adj2" fmla="val 832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Pssst</a:t>
            </a:r>
            <a:r>
              <a:rPr lang="en-US" sz="2400" dirty="0" smtClean="0"/>
              <a:t>… Who is the tall guy ??</a:t>
            </a:r>
            <a:endParaRPr lang="en-US" sz="2400" dirty="0"/>
          </a:p>
        </p:txBody>
      </p:sp>
      <p:sp>
        <p:nvSpPr>
          <p:cNvPr id="8" name="Oval Callout 7"/>
          <p:cNvSpPr/>
          <p:nvPr/>
        </p:nvSpPr>
        <p:spPr>
          <a:xfrm>
            <a:off x="6324600" y="838200"/>
            <a:ext cx="2590800" cy="1295400"/>
          </a:xfrm>
          <a:prstGeom prst="wedgeEllipseCallout">
            <a:avLst>
              <a:gd name="adj1" fmla="val -71705"/>
              <a:gd name="adj2" fmla="val 35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Don’t know but he has nice legs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And His Dancing Friends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4800" y="1905000"/>
            <a:ext cx="2601197" cy="3905310"/>
            <a:chOff x="304800" y="1905000"/>
            <a:chExt cx="2601197" cy="3905310"/>
          </a:xfrm>
        </p:grpSpPr>
        <p:pic>
          <p:nvPicPr>
            <p:cNvPr id="4096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1905000"/>
              <a:ext cx="2601197" cy="346344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859288" y="5410200"/>
              <a:ext cx="16862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I’m not in </a:t>
              </a:r>
              <a:r>
                <a:rPr lang="en-US" sz="2000" dirty="0" smtClean="0"/>
                <a:t>here</a:t>
              </a:r>
              <a:r>
                <a:rPr lang="en-US" dirty="0" smtClean="0"/>
                <a:t>!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50333" y="2590800"/>
            <a:ext cx="2560574" cy="4029908"/>
            <a:chOff x="3044185" y="2667000"/>
            <a:chExt cx="2560574" cy="4029908"/>
          </a:xfrm>
        </p:grpSpPr>
        <p:pic>
          <p:nvPicPr>
            <p:cNvPr id="4096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24200" y="2667000"/>
              <a:ext cx="2346683" cy="33054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3044185" y="6019800"/>
              <a:ext cx="256057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Bob </a:t>
              </a:r>
              <a:r>
                <a:rPr lang="en-US" sz="2000" dirty="0" smtClean="0"/>
                <a:t>demonstrates</a:t>
              </a:r>
              <a:r>
                <a:rPr lang="en-US" dirty="0" smtClean="0"/>
                <a:t> how </a:t>
              </a:r>
              <a:br>
                <a:rPr lang="en-US" dirty="0" smtClean="0"/>
              </a:br>
              <a:r>
                <a:rPr lang="en-US" dirty="0" smtClean="0"/>
                <a:t>to drink wine properly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81600" y="762000"/>
            <a:ext cx="3628107" cy="3112532"/>
            <a:chOff x="5181600" y="762000"/>
            <a:chExt cx="3628107" cy="3112532"/>
          </a:xfrm>
        </p:grpSpPr>
        <p:pic>
          <p:nvPicPr>
            <p:cNvPr id="4096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81600" y="762000"/>
              <a:ext cx="3552843" cy="2667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5478025" y="3505200"/>
              <a:ext cx="3331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Leon shows Del how to disappear</a:t>
              </a:r>
              <a:endParaRPr lang="en-US" dirty="0"/>
            </a:p>
          </p:txBody>
        </p:sp>
      </p:grp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40386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67254" y="838200"/>
            <a:ext cx="4238020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 real friend is one who walks in when </a:t>
            </a:r>
            <a:br>
              <a:rPr lang="en-US" sz="2000" dirty="0" smtClean="0"/>
            </a:br>
            <a:r>
              <a:rPr lang="en-US" sz="2000" dirty="0" smtClean="0"/>
              <a:t>the rest of the world walks out.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572000" y="685800"/>
            <a:ext cx="2514600" cy="762000"/>
          </a:xfrm>
          <a:prstGeom prst="wedgeEllipseCallout">
            <a:avLst>
              <a:gd name="adj1" fmla="val 23989"/>
              <a:gd name="adj2" fmla="val 70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You can’t hide from us!</a:t>
            </a:r>
            <a:endParaRPr lang="en-US" sz="2000" dirty="0"/>
          </a:p>
        </p:txBody>
      </p:sp>
      <p:sp>
        <p:nvSpPr>
          <p:cNvPr id="17" name="Oval Callout 16"/>
          <p:cNvSpPr/>
          <p:nvPr/>
        </p:nvSpPr>
        <p:spPr>
          <a:xfrm>
            <a:off x="3124200" y="1752600"/>
            <a:ext cx="1219200" cy="609600"/>
          </a:xfrm>
          <a:prstGeom prst="wedgeEllipseCallout">
            <a:avLst>
              <a:gd name="adj1" fmla="val 66488"/>
              <a:gd name="adj2" fmla="val 147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Slurp!</a:t>
            </a:r>
            <a:endParaRPr lang="en-US" dirty="0"/>
          </a:p>
        </p:txBody>
      </p:sp>
      <p:sp>
        <p:nvSpPr>
          <p:cNvPr id="18" name="Oval Callout 17"/>
          <p:cNvSpPr/>
          <p:nvPr/>
        </p:nvSpPr>
        <p:spPr>
          <a:xfrm>
            <a:off x="152400" y="1600200"/>
            <a:ext cx="2819400" cy="762000"/>
          </a:xfrm>
          <a:prstGeom prst="wedgeEllipseCallout">
            <a:avLst>
              <a:gd name="adj1" fmla="val 20580"/>
              <a:gd name="adj2" fmla="val 117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They will never recognize me</a:t>
            </a:r>
            <a:endParaRPr lang="en-US" sz="2000" dirty="0"/>
          </a:p>
        </p:txBody>
      </p:sp>
      <p:pic>
        <p:nvPicPr>
          <p:cNvPr id="19" name="Dancing Que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Laugh A Little; Keeps You Young!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 rot="21347035">
            <a:off x="615698" y="1616351"/>
            <a:ext cx="2674684" cy="4410244"/>
            <a:chOff x="304800" y="762000"/>
            <a:chExt cx="2674684" cy="4410244"/>
          </a:xfrm>
        </p:grpSpPr>
        <p:pic>
          <p:nvPicPr>
            <p:cNvPr id="419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762000"/>
              <a:ext cx="2674684" cy="397859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914400" y="4802912"/>
              <a:ext cx="1851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Boys will be boys!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14800" y="1066800"/>
            <a:ext cx="4725987" cy="3981510"/>
            <a:chOff x="4114800" y="1066800"/>
            <a:chExt cx="4725987" cy="3981510"/>
          </a:xfrm>
        </p:grpSpPr>
        <p:pic>
          <p:nvPicPr>
            <p:cNvPr id="419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1066800"/>
              <a:ext cx="4725987" cy="3538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324600" y="4648200"/>
              <a:ext cx="21412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Comparing lengths</a:t>
              </a:r>
              <a:endParaRPr lang="en-US" sz="2000" dirty="0"/>
            </a:p>
          </p:txBody>
        </p:sp>
      </p:grp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267200"/>
            <a:ext cx="2514600" cy="2279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562600" y="6858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Paul, Del and Bob</a:t>
            </a:r>
            <a:endParaRPr lang="en-US" sz="2400" dirty="0"/>
          </a:p>
        </p:txBody>
      </p:sp>
      <p:sp>
        <p:nvSpPr>
          <p:cNvPr id="9" name="Cloud Callout 8"/>
          <p:cNvSpPr/>
          <p:nvPr/>
        </p:nvSpPr>
        <p:spPr>
          <a:xfrm>
            <a:off x="2971800" y="2743200"/>
            <a:ext cx="2590800" cy="1447800"/>
          </a:xfrm>
          <a:prstGeom prst="cloudCallout">
            <a:avLst>
              <a:gd name="adj1" fmla="val -2415"/>
              <a:gd name="adj2" fmla="val 762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 told him to brush his teeth!</a:t>
            </a:r>
            <a:endParaRPr lang="en-US" sz="2400" dirty="0"/>
          </a:p>
        </p:txBody>
      </p:sp>
      <p:sp>
        <p:nvSpPr>
          <p:cNvPr id="13" name="Oval Callout 12"/>
          <p:cNvSpPr/>
          <p:nvPr/>
        </p:nvSpPr>
        <p:spPr>
          <a:xfrm>
            <a:off x="914400" y="685800"/>
            <a:ext cx="3886200" cy="1146048"/>
          </a:xfrm>
          <a:prstGeom prst="wedgeEllipseCallout">
            <a:avLst>
              <a:gd name="adj1" fmla="val -11095"/>
              <a:gd name="adj2" fmla="val 67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Ah! We now have our Halloween costumes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0" y="6019800"/>
            <a:ext cx="4701929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Friendship isn't a big thing - it's a million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 little things.  ~Author Unknown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Takes Dance Lessons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760167">
            <a:off x="650802" y="1608734"/>
            <a:ext cx="3247541" cy="3515663"/>
            <a:chOff x="381000" y="990600"/>
            <a:chExt cx="3247541" cy="3515663"/>
          </a:xfrm>
        </p:grpSpPr>
        <p:pic>
          <p:nvPicPr>
            <p:cNvPr id="430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990600"/>
              <a:ext cx="3247541" cy="31575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978447" y="4136931"/>
              <a:ext cx="2058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Yes </a:t>
              </a:r>
              <a:r>
                <a:rPr lang="en-US" dirty="0" err="1" smtClean="0"/>
                <a:t>Mam</a:t>
              </a:r>
              <a:r>
                <a:rPr lang="en-US" dirty="0" smtClean="0"/>
                <a:t>… No </a:t>
              </a:r>
              <a:r>
                <a:rPr lang="en-US" dirty="0" err="1" smtClean="0"/>
                <a:t>Mam</a:t>
              </a:r>
              <a:endParaRPr lang="en-US" dirty="0"/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172621">
            <a:off x="1181903" y="4589399"/>
            <a:ext cx="1292225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676400" y="838200"/>
            <a:ext cx="5791200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 watch us dance is to hear our hearts speak.  ~Hopi Indian Saying</a:t>
            </a:r>
            <a:endParaRPr lang="en-US" sz="2400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23565">
            <a:off x="6440109" y="1085315"/>
            <a:ext cx="1292225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98240">
            <a:off x="4641553" y="3261677"/>
            <a:ext cx="39147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Dancing With Friends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28600" y="1066800"/>
            <a:ext cx="3691467" cy="3204865"/>
            <a:chOff x="457200" y="1066800"/>
            <a:chExt cx="3691467" cy="3204865"/>
          </a:xfrm>
        </p:grpSpPr>
        <p:pic>
          <p:nvPicPr>
            <p:cNvPr id="450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066800"/>
              <a:ext cx="3691467" cy="27686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1143000" y="3810000"/>
              <a:ext cx="2106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Mr.  Line Dance</a:t>
              </a:r>
              <a:endParaRPr lang="en-US" sz="2400" dirty="0"/>
            </a:p>
          </p:txBody>
        </p:sp>
      </p:grpSp>
      <p:grpSp>
        <p:nvGrpSpPr>
          <p:cNvPr id="9" name="Group 8"/>
          <p:cNvGrpSpPr/>
          <p:nvPr/>
        </p:nvGrpSpPr>
        <p:grpSpPr>
          <a:xfrm rot="602898">
            <a:off x="2857334" y="1576661"/>
            <a:ext cx="3049104" cy="4937540"/>
            <a:chOff x="4056451" y="1066800"/>
            <a:chExt cx="3049104" cy="4937540"/>
          </a:xfrm>
        </p:grpSpPr>
        <p:pic>
          <p:nvPicPr>
            <p:cNvPr id="4505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3400" y="1066800"/>
              <a:ext cx="2412061" cy="45624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4056451" y="5604230"/>
              <a:ext cx="30491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Cardio workout with Donna</a:t>
              </a:r>
              <a:endParaRPr lang="en-US" sz="2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36874" y="1066800"/>
            <a:ext cx="3320845" cy="4140903"/>
            <a:chOff x="5636874" y="1066800"/>
            <a:chExt cx="3320845" cy="4140903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0" y="1066800"/>
              <a:ext cx="3074987" cy="372044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5636874" y="4746038"/>
              <a:ext cx="3320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Let go like Nancy &amp; Vince</a:t>
              </a:r>
              <a:endParaRPr lang="en-US" sz="2400" dirty="0"/>
            </a:p>
          </p:txBody>
        </p:sp>
      </p:grp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572000"/>
            <a:ext cx="2360613" cy="1833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5181600"/>
            <a:ext cx="1219200" cy="1515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For An Old Fashioned Dance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14400"/>
            <a:ext cx="6696075" cy="5356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5486400" y="762000"/>
            <a:ext cx="3657600" cy="1219200"/>
          </a:xfrm>
          <a:prstGeom prst="cloudCallout">
            <a:avLst>
              <a:gd name="adj1" fmla="val -44205"/>
              <a:gd name="adj2" fmla="val 822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Dancing was not invented when I was born!</a:t>
            </a:r>
            <a:endParaRPr lang="en-US" sz="2400" dirty="0"/>
          </a:p>
        </p:txBody>
      </p:sp>
      <p:pic>
        <p:nvPicPr>
          <p:cNvPr id="6" name="1-01 Come Dance With 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2000" y="6019800"/>
            <a:ext cx="304800" cy="3048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457200" y="990600"/>
            <a:ext cx="4114800" cy="1219200"/>
          </a:xfrm>
          <a:prstGeom prst="wedgeEllipseCallout">
            <a:avLst>
              <a:gd name="adj1" fmla="val 36162"/>
              <a:gd name="adj2" fmla="val 74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Del, you cannot dance in motorcycle boots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Enjoy The Elks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42264" y="2057400"/>
            <a:ext cx="2992422" cy="4544025"/>
            <a:chOff x="381095" y="1066800"/>
            <a:chExt cx="2992422" cy="4544025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066800"/>
              <a:ext cx="2819972" cy="375761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381095" y="4779828"/>
              <a:ext cx="29924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Irene and Del practice </a:t>
              </a:r>
            </a:p>
            <a:p>
              <a:pPr algn="ctr"/>
              <a:r>
                <a:rPr lang="en-US" sz="2400" dirty="0" smtClean="0"/>
                <a:t>the polka</a:t>
              </a:r>
              <a:endParaRPr lang="en-US" sz="2400" dirty="0"/>
            </a:p>
          </p:txBody>
        </p:sp>
      </p:grp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371600"/>
            <a:ext cx="5224462" cy="5120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Callout 7"/>
          <p:cNvSpPr/>
          <p:nvPr/>
        </p:nvSpPr>
        <p:spPr>
          <a:xfrm>
            <a:off x="0" y="762000"/>
            <a:ext cx="4191000" cy="1143000"/>
          </a:xfrm>
          <a:prstGeom prst="wedgeEllipseCallout">
            <a:avLst>
              <a:gd name="adj1" fmla="val -17230"/>
              <a:gd name="adj2" fmla="val 1014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Put you little foot in</a:t>
            </a:r>
            <a:br>
              <a:rPr lang="en-US" sz="2400" dirty="0" smtClean="0"/>
            </a:br>
            <a:r>
              <a:rPr lang="en-US" sz="2400" dirty="0" smtClean="0"/>
              <a:t>Put your little foot out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688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Del And Little Brother </a:t>
            </a:r>
            <a:br>
              <a:rPr lang="en-US" dirty="0" smtClean="0"/>
            </a:br>
            <a:r>
              <a:rPr lang="en-US" dirty="0" smtClean="0"/>
              <a:t>(Del Is Not The One Pulling The Wagon)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5593942" cy="40052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46205">
            <a:off x="6637229" y="2479433"/>
            <a:ext cx="1964529" cy="1689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02475">
            <a:off x="6407359" y="4426158"/>
            <a:ext cx="1998972" cy="1998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17559" y="5606480"/>
            <a:ext cx="590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Hey, it’s a start!  One GHP (Goat Horse Power)</a:t>
            </a:r>
            <a:endParaRPr lang="en-US" sz="2400" dirty="0"/>
          </a:p>
        </p:txBody>
      </p:sp>
      <p:sp>
        <p:nvSpPr>
          <p:cNvPr id="10" name="Oval Callout 9"/>
          <p:cNvSpPr/>
          <p:nvPr/>
        </p:nvSpPr>
        <p:spPr>
          <a:xfrm>
            <a:off x="2743200" y="1295400"/>
            <a:ext cx="1676400" cy="990600"/>
          </a:xfrm>
          <a:prstGeom prst="wedgeEllipseCallout">
            <a:avLst>
              <a:gd name="adj1" fmla="val -65137"/>
              <a:gd name="adj2" fmla="val 574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Go goat!</a:t>
            </a:r>
            <a:endParaRPr lang="en-US" sz="2400" dirty="0"/>
          </a:p>
        </p:txBody>
      </p:sp>
      <p:sp>
        <p:nvSpPr>
          <p:cNvPr id="11" name="Oval Callout 10"/>
          <p:cNvSpPr/>
          <p:nvPr/>
        </p:nvSpPr>
        <p:spPr>
          <a:xfrm>
            <a:off x="4953000" y="1219200"/>
            <a:ext cx="3276600" cy="1219200"/>
          </a:xfrm>
          <a:prstGeom prst="wedgeEllipseCallout">
            <a:avLst>
              <a:gd name="adj1" fmla="val -28915"/>
              <a:gd name="adj2" fmla="val 754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YOU will be an old goat some day!</a:t>
            </a:r>
            <a:endParaRPr lang="en-US" sz="2400" dirty="0"/>
          </a:p>
        </p:txBody>
      </p:sp>
      <p:pic>
        <p:nvPicPr>
          <p:cNvPr id="12" name="animals036_horse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344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Always A Good Sport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21183489">
            <a:off x="549245" y="1048146"/>
            <a:ext cx="3810000" cy="5537071"/>
            <a:chOff x="457200" y="990600"/>
            <a:chExt cx="3810000" cy="5537071"/>
          </a:xfrm>
        </p:grpSpPr>
        <p:pic>
          <p:nvPicPr>
            <p:cNvPr id="4710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990600"/>
              <a:ext cx="3810000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008566" y="6066006"/>
              <a:ext cx="28920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Don’t ask… Don’t tell!</a:t>
              </a:r>
              <a:endParaRPr lang="en-US" sz="2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81600" y="990600"/>
            <a:ext cx="2998787" cy="3769025"/>
            <a:chOff x="5181600" y="990600"/>
            <a:chExt cx="2998787" cy="3769025"/>
          </a:xfrm>
        </p:grpSpPr>
        <p:pic>
          <p:nvPicPr>
            <p:cNvPr id="4710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1600" y="990600"/>
              <a:ext cx="2998787" cy="3308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652818" y="4297960"/>
              <a:ext cx="22648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Just don’t tell!</a:t>
              </a:r>
              <a:endParaRPr lang="en-US" sz="2400" dirty="0"/>
            </a:p>
          </p:txBody>
        </p:sp>
      </p:grpSp>
      <p:pic>
        <p:nvPicPr>
          <p:cNvPr id="10" name="A Lovely Way To Spend An Even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44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Sometimes It’s Hard To Explain!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3417794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914400"/>
            <a:ext cx="3504755" cy="2628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 cstate="print"/>
          <a:srcRect b="19130"/>
          <a:stretch>
            <a:fillRect/>
          </a:stretch>
        </p:blipFill>
        <p:spPr bwMode="auto">
          <a:xfrm>
            <a:off x="3962400" y="3124200"/>
            <a:ext cx="2921000" cy="354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val Callout 6"/>
          <p:cNvSpPr/>
          <p:nvPr/>
        </p:nvSpPr>
        <p:spPr>
          <a:xfrm>
            <a:off x="2743200" y="2209800"/>
            <a:ext cx="3048000" cy="1066800"/>
          </a:xfrm>
          <a:prstGeom prst="wedgeEllipseCallout">
            <a:avLst>
              <a:gd name="adj1" fmla="val 30480"/>
              <a:gd name="adj2" fmla="val 1014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My new theme coordinated tie</a:t>
            </a:r>
            <a:endParaRPr lang="en-US" sz="2400" dirty="0"/>
          </a:p>
        </p:txBody>
      </p:sp>
      <p:sp>
        <p:nvSpPr>
          <p:cNvPr id="8" name="Oval Callout 7"/>
          <p:cNvSpPr/>
          <p:nvPr/>
        </p:nvSpPr>
        <p:spPr>
          <a:xfrm>
            <a:off x="6324600" y="609600"/>
            <a:ext cx="2438400" cy="914400"/>
          </a:xfrm>
          <a:prstGeom prst="wedgeEllipseCallout">
            <a:avLst>
              <a:gd name="adj1" fmla="val -6296"/>
              <a:gd name="adj2" fmla="val 65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 didn’t mean to!</a:t>
            </a:r>
            <a:endParaRPr lang="en-US" sz="2400" dirty="0"/>
          </a:p>
        </p:txBody>
      </p:sp>
      <p:pic>
        <p:nvPicPr>
          <p:cNvPr id="9" name="people-cheer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344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 Enjoys The Holidays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28600" y="1143000"/>
            <a:ext cx="3618569" cy="5553097"/>
            <a:chOff x="381000" y="990600"/>
            <a:chExt cx="3618569" cy="5553097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990600"/>
              <a:ext cx="3563387" cy="474821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452379" y="5712700"/>
              <a:ext cx="35471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I told him I was NOT Santa!</a:t>
              </a:r>
              <a:br>
                <a:rPr lang="en-US" sz="2400" dirty="0" smtClean="0"/>
              </a:br>
              <a:r>
                <a:rPr lang="en-US" sz="2400" dirty="0" smtClean="0"/>
                <a:t>He insisted!</a:t>
              </a:r>
              <a:endParaRPr lang="en-US" sz="2400" dirty="0"/>
            </a:p>
          </p:txBody>
        </p:sp>
      </p:grpSp>
      <p:grpSp>
        <p:nvGrpSpPr>
          <p:cNvPr id="9" name="Group 8"/>
          <p:cNvGrpSpPr/>
          <p:nvPr/>
        </p:nvGrpSpPr>
        <p:grpSpPr>
          <a:xfrm rot="21317665">
            <a:off x="3525953" y="1199242"/>
            <a:ext cx="5268971" cy="4437939"/>
            <a:chOff x="3429000" y="1371600"/>
            <a:chExt cx="5268971" cy="4437939"/>
          </a:xfrm>
        </p:grpSpPr>
        <p:pic>
          <p:nvPicPr>
            <p:cNvPr id="491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9000" y="1371600"/>
              <a:ext cx="5268971" cy="405778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063527" y="5347874"/>
              <a:ext cx="2553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Always a romantic!</a:t>
              </a:r>
              <a:endParaRPr lang="en-US" sz="2400" dirty="0"/>
            </a:p>
          </p:txBody>
        </p:sp>
      </p:grpSp>
      <p:sp>
        <p:nvSpPr>
          <p:cNvPr id="10" name="Oval Callout 9"/>
          <p:cNvSpPr/>
          <p:nvPr/>
        </p:nvSpPr>
        <p:spPr>
          <a:xfrm>
            <a:off x="304800" y="762000"/>
            <a:ext cx="2057400" cy="838200"/>
          </a:xfrm>
          <a:prstGeom prst="wedgeEllipseCallout">
            <a:avLst>
              <a:gd name="adj1" fmla="val 27359"/>
              <a:gd name="adj2" fmla="val 977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People will talk…</a:t>
            </a:r>
            <a:endParaRPr lang="en-US" sz="2400" dirty="0"/>
          </a:p>
        </p:txBody>
      </p:sp>
      <p:sp>
        <p:nvSpPr>
          <p:cNvPr id="11" name="Oval Callout 10"/>
          <p:cNvSpPr/>
          <p:nvPr/>
        </p:nvSpPr>
        <p:spPr>
          <a:xfrm>
            <a:off x="2438400" y="914400"/>
            <a:ext cx="3505200" cy="1143000"/>
          </a:xfrm>
          <a:prstGeom prst="wedgeEllipseCallout">
            <a:avLst>
              <a:gd name="adj1" fmla="val -41433"/>
              <a:gd name="adj2" fmla="val 980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Now what would you like for Christmas</a:t>
            </a:r>
            <a:endParaRPr lang="en-US" sz="24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Del’s Beautiful Bride Keeps Him Young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4301067" cy="3225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819400"/>
            <a:ext cx="4860925" cy="3638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191000" y="990600"/>
            <a:ext cx="4495800" cy="132343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Love is a symbol of eternity.  It wipes out all sense of time,  destroying all memory of a beginning and all fear of an end .  ~Author Unknown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5410200"/>
            <a:ext cx="3810000" cy="132343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Love is the condition in which the happiness of another  person is essential to your own.  ~Robert Heinlein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whistlewol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582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Looking Back; Life Was Good!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1143000"/>
            <a:ext cx="3277458" cy="4733516"/>
            <a:chOff x="457200" y="1143000"/>
            <a:chExt cx="3277458" cy="4733516"/>
          </a:xfrm>
        </p:grpSpPr>
        <p:pic>
          <p:nvPicPr>
            <p:cNvPr id="5120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1143000"/>
              <a:ext cx="3277458" cy="436721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838200" y="5507184"/>
              <a:ext cx="2594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 never really liked donuts</a:t>
              </a:r>
              <a:endParaRPr lang="en-US" dirty="0"/>
            </a:p>
          </p:txBody>
        </p:sp>
      </p:grp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69259">
            <a:off x="3886200" y="2895600"/>
            <a:ext cx="2082800" cy="23606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0" name="Group 9"/>
          <p:cNvGrpSpPr/>
          <p:nvPr/>
        </p:nvGrpSpPr>
        <p:grpSpPr>
          <a:xfrm>
            <a:off x="6248400" y="2438400"/>
            <a:ext cx="2514600" cy="3428880"/>
            <a:chOff x="6248400" y="2438400"/>
            <a:chExt cx="2514600" cy="3428880"/>
          </a:xfrm>
        </p:grpSpPr>
        <p:pic>
          <p:nvPicPr>
            <p:cNvPr id="5120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48400" y="2438400"/>
              <a:ext cx="2514600" cy="30735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6324600" y="5497948"/>
              <a:ext cx="2397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 didn’t end up like this!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24400" y="1600200"/>
            <a:ext cx="3674596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Life is simple, it's just not easy.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  ~Author Unknown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6019800"/>
            <a:ext cx="4423006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My life has a superb cast but I can't 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figure out the plot.  ~Ashleigh Brilliant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1-08 The Best Things In Life Are Fre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458200" y="6172200"/>
            <a:ext cx="304800" cy="304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95800" y="990600"/>
            <a:ext cx="29866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Getting Better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90 Here I Come!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600200"/>
            <a:ext cx="5562600" cy="44421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loud Callout 4"/>
          <p:cNvSpPr/>
          <p:nvPr/>
        </p:nvSpPr>
        <p:spPr>
          <a:xfrm>
            <a:off x="6629400" y="762000"/>
            <a:ext cx="2286000" cy="1676400"/>
          </a:xfrm>
          <a:prstGeom prst="cloudCallout">
            <a:avLst>
              <a:gd name="adj1" fmla="val -80631"/>
              <a:gd name="adj2" fmla="val 526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 created a party animal!</a:t>
            </a:r>
            <a:endParaRPr lang="en-US" sz="2800" dirty="0"/>
          </a:p>
        </p:txBody>
      </p:sp>
      <p:sp>
        <p:nvSpPr>
          <p:cNvPr id="6" name="Cloud Callout 5"/>
          <p:cNvSpPr/>
          <p:nvPr/>
        </p:nvSpPr>
        <p:spPr>
          <a:xfrm>
            <a:off x="228600" y="304800"/>
            <a:ext cx="2286000" cy="1295400"/>
          </a:xfrm>
          <a:prstGeom prst="cloudCallout">
            <a:avLst>
              <a:gd name="adj1" fmla="val 28864"/>
              <a:gd name="adj2" fmla="val 64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 love parties!</a:t>
            </a:r>
            <a:endParaRPr lang="en-US" sz="2800" dirty="0"/>
          </a:p>
        </p:txBody>
      </p:sp>
      <p:pic>
        <p:nvPicPr>
          <p:cNvPr id="7" name="background005_cricket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Not Quite . . 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66800" y="1143000"/>
            <a:ext cx="5399683" cy="4409420"/>
            <a:chOff x="1905000" y="1143000"/>
            <a:chExt cx="5399683" cy="4409420"/>
          </a:xfrm>
        </p:grpSpPr>
        <p:pic>
          <p:nvPicPr>
            <p:cNvPr id="532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33600" y="1143000"/>
              <a:ext cx="5029200" cy="376635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1905000" y="5029200"/>
              <a:ext cx="5399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Careful or Del will give YOU a ticket!</a:t>
              </a:r>
              <a:endParaRPr lang="en-US" sz="2800" dirty="0"/>
            </a:p>
          </p:txBody>
        </p:sp>
      </p:grpSp>
      <p:pic>
        <p:nvPicPr>
          <p:cNvPr id="7" name="Thank For The Memo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05800" y="6096000"/>
            <a:ext cx="304800" cy="30480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096000" y="1828800"/>
            <a:ext cx="3048000" cy="1752600"/>
          </a:xfrm>
          <a:prstGeom prst="wedgeEllipseCallout">
            <a:avLst>
              <a:gd name="adj1" fmla="val -92497"/>
              <a:gd name="adj2" fmla="val 64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May I see your drivers license please?</a:t>
            </a:r>
            <a:endParaRPr lang="en-US" sz="2800" dirty="0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Life Gets Tougher  In 1929. . .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 l="1764" t="3481" r="8443" b="8119"/>
          <a:stretch>
            <a:fillRect/>
          </a:stretch>
        </p:blipFill>
        <p:spPr bwMode="auto">
          <a:xfrm rot="20634177">
            <a:off x="1016410" y="1487199"/>
            <a:ext cx="3999318" cy="2950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 rot="721442">
            <a:off x="5581335" y="1208831"/>
            <a:ext cx="3318423" cy="4669069"/>
            <a:chOff x="5310839" y="838200"/>
            <a:chExt cx="3776135" cy="4997609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7400" y="838200"/>
              <a:ext cx="2514600" cy="423710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310839" y="5078113"/>
              <a:ext cx="3776135" cy="75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Del was four when it began</a:t>
              </a:r>
              <a:br>
                <a:rPr lang="en-US" sz="2000" dirty="0" smtClean="0"/>
              </a:br>
              <a:r>
                <a:rPr lang="en-US" sz="2000" dirty="0" smtClean="0"/>
                <a:t>and was nine in this photo</a:t>
              </a:r>
              <a:endParaRPr lang="en-US" sz="20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4800" y="5334000"/>
            <a:ext cx="4876800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March 8, 1930 -  "President Hoover predicted today that the worst effect of the crash upon unemployment will have been passed during the next sixty days." - Washington Dispatch.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5632</TotalTime>
  <Words>2057</Words>
  <Application>Microsoft Office PowerPoint</Application>
  <PresentationFormat>On-screen Show (4:3)</PresentationFormat>
  <Paragraphs>320</Paragraphs>
  <Slides>86</Slides>
  <Notes>1</Notes>
  <HiddenSlides>0</HiddenSlides>
  <MMClips>39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Slide 1</vt:lpstr>
      <vt:lpstr>You Are About To See… The Story Of Del</vt:lpstr>
      <vt:lpstr>In The Beginning…</vt:lpstr>
      <vt:lpstr>Del’s Family 1913</vt:lpstr>
      <vt:lpstr>Del’s Mom Liked Cars Before He Was Born… It’s In The Genes</vt:lpstr>
      <vt:lpstr>Del Was 18…. Months That Is</vt:lpstr>
      <vt:lpstr>He Must Have Been A Beautiful Baby…</vt:lpstr>
      <vt:lpstr>Del And Little Brother  (Del Is Not The One Pulling The Wagon)</vt:lpstr>
      <vt:lpstr>Life Gets Tougher  In 1929. . .</vt:lpstr>
      <vt:lpstr>Del Liked School And The Movies</vt:lpstr>
      <vt:lpstr>Del Makes It To High School In 1938</vt:lpstr>
      <vt:lpstr>Del Discovers Girls</vt:lpstr>
      <vt:lpstr>Cowboys &amp; Flying Adventures  Courtesy Of The Radio</vt:lpstr>
      <vt:lpstr>The Depression Was Difficult But Del Did What Del Does… He Moved On</vt:lpstr>
      <vt:lpstr>1938 - Prices Where High; Del Got A Job</vt:lpstr>
      <vt:lpstr>1941 - The World Changed For Eveyone!</vt:lpstr>
      <vt:lpstr>1941 - Del Is Seventeen When. . .</vt:lpstr>
      <vt:lpstr>1943 - The Enemy And The Ladies  Didn’t Have A Chance!</vt:lpstr>
      <vt:lpstr>Del Served In The Pacific Theater  1943-1946</vt:lpstr>
      <vt:lpstr>The War Is Almost Over</vt:lpstr>
      <vt:lpstr>The War Is Over In The Pacific  Time To Play</vt:lpstr>
      <vt:lpstr>It’s Over Over There!</vt:lpstr>
      <vt:lpstr>Del Is Home And It Is Time To Ride</vt:lpstr>
      <vt:lpstr>1948 - Del’s Gang Terrorizes A Small Town</vt:lpstr>
      <vt:lpstr>Ride Those Bikes… Safely</vt:lpstr>
      <vt:lpstr>Del Slows Down To Get Married</vt:lpstr>
      <vt:lpstr>Then He Speeds Up Again!</vt:lpstr>
      <vt:lpstr>Del Earned “A Few First Place” Awards</vt:lpstr>
      <vt:lpstr>Del Wondered, How Can I Go Fast Legally?</vt:lpstr>
      <vt:lpstr>Del Joined The CHP!</vt:lpstr>
      <vt:lpstr>1954 - Del Becomes A Daddy</vt:lpstr>
      <vt:lpstr>Now He Can Go Fast</vt:lpstr>
      <vt:lpstr>Del Goes To Hollywood!</vt:lpstr>
      <vt:lpstr>Del The Movie Star</vt:lpstr>
      <vt:lpstr>Devil Take Us Credits</vt:lpstr>
      <vt:lpstr>1955-Mitzi Gaynor Loved The Movie</vt:lpstr>
      <vt:lpstr>Tragedy Strikes As Toni Passes On</vt:lpstr>
      <vt:lpstr>Kurt Grows Up</vt:lpstr>
      <vt:lpstr>Del’s Parents 50th Anniversary Celebrated With Their Kids</vt:lpstr>
      <vt:lpstr>Vicky’s Siblings Meet The Sargeant</vt:lpstr>
      <vt:lpstr>1978 - Del Finds Vicky; Vicky Finds Del</vt:lpstr>
      <vt:lpstr>1978 - New Hobby… Flying!</vt:lpstr>
      <vt:lpstr>Del The Pilot</vt:lpstr>
      <vt:lpstr>Retirement Means Hunting &amp; Fishing!</vt:lpstr>
      <vt:lpstr>55 And Starting A New Family…</vt:lpstr>
      <vt:lpstr>A son…THEN a daughter…does it end?</vt:lpstr>
      <vt:lpstr>Thank Heaven For Little Girls</vt:lpstr>
      <vt:lpstr>First They Break My Wallet  Then They Break My Back</vt:lpstr>
      <vt:lpstr>Pugs &amp; Hugs &amp; Growing Up</vt:lpstr>
      <vt:lpstr>Next Thing I Knew They Were Grown!</vt:lpstr>
      <vt:lpstr>It Was Happening To Kurt Also…</vt:lpstr>
      <vt:lpstr>Amanda Made Me a Great Grandpa Twice</vt:lpstr>
      <vt:lpstr>The Families Are Grown So Now What Does He Do???</vt:lpstr>
      <vt:lpstr>2003 – a New Inductee</vt:lpstr>
      <vt:lpstr>When Del Speaks, Everybody Listens</vt:lpstr>
      <vt:lpstr>Life Moves Forward</vt:lpstr>
      <vt:lpstr>Amber Graduates And Gets Married</vt:lpstr>
      <vt:lpstr>Father Of The Bride</vt:lpstr>
      <vt:lpstr>Here He Comes</vt:lpstr>
      <vt:lpstr>A New Family Begins</vt:lpstr>
      <vt:lpstr>Del Takes Up Dancing</vt:lpstr>
      <vt:lpstr>Del Tries Golf With His Expert Insructor….</vt:lpstr>
      <vt:lpstr>Del Does It Again</vt:lpstr>
      <vt:lpstr>Our Kids Where There This Time!</vt:lpstr>
      <vt:lpstr>Some People Had Other Thoughts</vt:lpstr>
      <vt:lpstr>It’s Over… He Did It Again!</vt:lpstr>
      <vt:lpstr>Del the Romantic</vt:lpstr>
      <vt:lpstr>The Kids Have Left And Del Now Has Ruby All To Himself…. Oh, Vicky Also!</vt:lpstr>
      <vt:lpstr>Vacations &amp; Dancing</vt:lpstr>
      <vt:lpstr>Del Is Busy These Days With Vicky’s Help</vt:lpstr>
      <vt:lpstr>Del Still Likes To Go Fast</vt:lpstr>
      <vt:lpstr>Del Enjoying Friends</vt:lpstr>
      <vt:lpstr>Enjoying Family Activities</vt:lpstr>
      <vt:lpstr>Del And His Dancing Friends</vt:lpstr>
      <vt:lpstr>Laugh A Little; Keeps You Young!</vt:lpstr>
      <vt:lpstr>Del Takes Dance Lessons</vt:lpstr>
      <vt:lpstr>Dancing With Friends</vt:lpstr>
      <vt:lpstr>Time For An Old Fashioned Dance</vt:lpstr>
      <vt:lpstr>Enjoy The Elks</vt:lpstr>
      <vt:lpstr>Always A Good Sport</vt:lpstr>
      <vt:lpstr>Sometimes It’s Hard To Explain!</vt:lpstr>
      <vt:lpstr>Del Enjoys The Holidays</vt:lpstr>
      <vt:lpstr>Del’s Beautiful Bride Keeps Him Young</vt:lpstr>
      <vt:lpstr>Looking Back; Life Was Good!</vt:lpstr>
      <vt:lpstr>90 Here I Come!</vt:lpstr>
      <vt:lpstr>Not Quite . . 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Paul Liles</cp:lastModifiedBy>
  <cp:revision>672</cp:revision>
  <dcterms:created xsi:type="dcterms:W3CDTF">2006-08-16T00:00:00Z</dcterms:created>
  <dcterms:modified xsi:type="dcterms:W3CDTF">2010-09-25T21:38:45Z</dcterms:modified>
</cp:coreProperties>
</file>